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53"/>
  </p:notesMasterIdLst>
  <p:sldIdLst>
    <p:sldId id="334" r:id="rId3"/>
    <p:sldId id="340" r:id="rId4"/>
    <p:sldId id="376" r:id="rId5"/>
    <p:sldId id="339" r:id="rId6"/>
    <p:sldId id="369" r:id="rId7"/>
    <p:sldId id="370" r:id="rId8"/>
    <p:sldId id="341" r:id="rId9"/>
    <p:sldId id="391" r:id="rId10"/>
    <p:sldId id="392" r:id="rId11"/>
    <p:sldId id="343" r:id="rId12"/>
    <p:sldId id="330" r:id="rId13"/>
    <p:sldId id="371" r:id="rId14"/>
    <p:sldId id="377" r:id="rId15"/>
    <p:sldId id="335" r:id="rId16"/>
    <p:sldId id="345" r:id="rId17"/>
    <p:sldId id="348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72" r:id="rId27"/>
    <p:sldId id="378" r:id="rId28"/>
    <p:sldId id="336" r:id="rId29"/>
    <p:sldId id="349" r:id="rId30"/>
    <p:sldId id="359" r:id="rId31"/>
    <p:sldId id="379" r:id="rId32"/>
    <p:sldId id="337" r:id="rId33"/>
    <p:sldId id="350" r:id="rId34"/>
    <p:sldId id="360" r:id="rId35"/>
    <p:sldId id="364" r:id="rId36"/>
    <p:sldId id="393" r:id="rId37"/>
    <p:sldId id="361" r:id="rId38"/>
    <p:sldId id="363" r:id="rId39"/>
    <p:sldId id="384" r:id="rId40"/>
    <p:sldId id="380" r:id="rId41"/>
    <p:sldId id="367" r:id="rId42"/>
    <p:sldId id="386" r:id="rId43"/>
    <p:sldId id="387" r:id="rId44"/>
    <p:sldId id="366" r:id="rId45"/>
    <p:sldId id="383" r:id="rId46"/>
    <p:sldId id="382" r:id="rId47"/>
    <p:sldId id="388" r:id="rId48"/>
    <p:sldId id="390" r:id="rId49"/>
    <p:sldId id="389" r:id="rId50"/>
    <p:sldId id="346" r:id="rId51"/>
    <p:sldId id="362" r:id="rId5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70F"/>
    <a:srgbClr val="F4F3EF"/>
    <a:srgbClr val="F4F3EE"/>
    <a:srgbClr val="F3F2ED"/>
    <a:srgbClr val="FAF5EF"/>
    <a:srgbClr val="F5F4F0"/>
    <a:srgbClr val="F0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1509" autoAdjust="0"/>
  </p:normalViewPr>
  <p:slideViewPr>
    <p:cSldViewPr snapToGrid="0" snapToObjects="1">
      <p:cViewPr varScale="1">
        <p:scale>
          <a:sx n="50" d="100"/>
          <a:sy n="50" d="100"/>
        </p:scale>
        <p:origin x="105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5F10-1384-40DC-84BE-71CE57F3099B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3E69-1959-44DB-8D87-0F04E8B3F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今天要介紹一些漏洞的案例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36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F92-371C-4A89-A8ED-97C37E12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F91419-802C-8A26-726C-7A7594A04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72DF31-4A84-23C2-EFE5-8C7BB401D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BD0E74-5574-7770-2993-BA168841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0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**修補**：將敏感欄位改為 </a:t>
            </a:r>
            <a:r>
              <a:rPr lang="en-US" altLang="zh-TW" dirty="0"/>
              <a:t>`utf8mb4_bin` (Binary Collation)</a:t>
            </a:r>
            <a:r>
              <a:rPr lang="zh-TW" altLang="en-US" dirty="0"/>
              <a:t>，或在程式碼端進行二次驗證。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utf8mb4_bin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用於敏感資料的好處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避免錯誤比對問題：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某些敏感資料（如密碼、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、序號）需要完全一致的比對。「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」可確保資料比對時，大小寫與所有細節都需完全匹配，否則視為不同。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支援所有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字元：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、亞洲文字和特殊符號，不會因字符不支援發生錯誤。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提高精準度與安全性：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ci, ai: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不分大小寫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不分重音）導致本應不同的資料被錯誤判定為一致。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小結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將敏感資料的資料欄位設為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可以強制比對時按照每個字元的二進位值完全一致，減少因排序規則模糊導致的誤判或錯誤比對風險，是更安全、精確的做法。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6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Email -&gt; </a:t>
            </a:r>
            <a:r>
              <a:rPr lang="en-US" altLang="zh-TW" dirty="0" err="1"/>
              <a:t>user.email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88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5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攻擊，解釋遺下 </a:t>
            </a:r>
            <a:r>
              <a:rPr lang="en-US" altLang="zh-TW" dirty="0"/>
              <a:t>replace </a:t>
            </a:r>
            <a:r>
              <a:rPr lang="zh-TW" altLang="en-US" dirty="0"/>
              <a:t>這個 </a:t>
            </a:r>
            <a:r>
              <a:rPr lang="en-US" altLang="zh-TW" dirty="0"/>
              <a:t>function</a:t>
            </a:r>
          </a:p>
          <a:p>
            <a:endParaRPr lang="en-US" altLang="zh-TW" dirty="0"/>
          </a:p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（跨站腳本攻擊，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Cross-Site Scripting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）是一種常見的網站安全漏洞，攻擊者通過在網頁中注入惡意腳本，使這些腳本被其他用戶的瀏覽器執行，從而竊取用戶資訊、冒充用戶操作、或劫持用戶會話。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A444-C821-B5B2-E6B3-AAC3924D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75AEBA-F486-F270-053D-C72E192A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E40CFD-7650-CF04-B854-C31C3FFC6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（跨站腳本攻擊，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Cross-Site Scripting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）是一種常見的網站安全漏洞，攻擊者通過在網頁中注入惡意腳本，使這些腳本被其他用戶的瀏覽器執行，從而竊取用戶資訊、冒充用戶操作、或劫持用戶會話。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435-0CB6-D80F-F8E8-8969E4BD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35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9CA8-156A-ECE7-B476-E8A4DCDF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A6898E-E2EE-BB99-8664-625DF4AC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3778EB-AA2B-6A84-04DC-7107F8F1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B6D200-4724-2316-EBD3-D9825EB8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23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DBA4-F343-8F56-E32E-38387723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CF6F60-B727-E073-9744-78A05D9DB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8C9247-929D-2588-D4C4-9A273F35E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DF9C7-0C29-4C36-D83F-F6D01E2D4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1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1D4-23FA-C90E-63E6-E0C1CA90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E14700-986B-324B-8077-FD787D1CC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99C032-B3CD-45C9-8BAC-77638AA03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7410E8-36D4-04AE-DA26-1B500DDAF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2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2745-5785-CD38-7539-2ACD8261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737B67-8F28-FB63-0845-85963BCB1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B06F00-9AC0-E57D-63A3-5ECD1347A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B4EF19-D066-4233-1A19-FF8F9CEDB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33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15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675D-F92D-1359-2C6A-61392D03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1C2A9DA-5FE5-ECC9-A8A1-56C18205C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BDA56E-75F1-2665-ADCB-14841B1E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88F077-DE7A-21DA-15D7-6647F6A63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97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F5EE-9AF6-C031-0DAC-F5FA6908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67B03B-E6E0-933C-72AF-A9D1133A8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3D5A58-0E00-40C7-019C-8059593EE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DBF09C-44E7-07E3-4889-A4BF787C6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118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A1AD-630F-6565-A974-DE228CBD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9B842B8-478B-4B56-275A-90353FF8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77E1EA-2791-4DE7-2FFC-7090255C4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1CFED8-B761-1C0A-BDB1-CAADF6007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19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9AB0-55AB-5D94-B01E-9556541B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36589F9-08C1-86C4-E956-412627290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1294C8-5D48-00C0-3B25-0CFB7CAB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61853-BF0B-8536-07EB-2AEDBEFD2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40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F81D-ABF5-5368-997B-F7DDE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D42A28-FB7A-084F-DA26-55BAA70E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3820B8-2F43-07F7-256A-F63E78D1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19BEC-0514-893D-651C-54BF0D56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17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F81D-ABF5-5368-997B-F7DDE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D42A28-FB7A-084F-DA26-55BAA70E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3820B8-2F43-07F7-256A-F63E78D1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19BEC-0514-893D-651C-54BF0D56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322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07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這裡講的是 </a:t>
            </a:r>
            <a:r>
              <a:rPr lang="en-US" altLang="zh-TW" dirty="0" err="1"/>
              <a:t>golang</a:t>
            </a:r>
            <a:r>
              <a:rPr lang="en-US" altLang="zh-TW" dirty="0"/>
              <a:t> </a:t>
            </a:r>
            <a:r>
              <a:rPr lang="zh-TW" altLang="en-US" dirty="0"/>
              <a:t>的語言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pathlib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說明</a:t>
            </a:r>
            <a:endParaRPr lang="en-US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filepath.Join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os.path.join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 / “sub”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拼接路徑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filepath.Clean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os.path.normpath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Path().resolve()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規範化路徑（理乾淨）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常見我們使用路徑操作的語法 </a:t>
            </a:r>
            <a:r>
              <a:rPr lang="en-US" altLang="zh-TW" dirty="0"/>
              <a:t>clean and join</a:t>
            </a:r>
            <a:r>
              <a:rPr lang="zh-TW" altLang="en-US" dirty="0"/>
              <a:t>，功能我就不細講，關鍵在他傳入絕對路徑時，跟你所想的可能會有點不同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839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92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+mj-ea"/>
                <a:ea typeface="+mj-ea"/>
              </a:rPr>
              <a:t>使用 </a:t>
            </a:r>
            <a:r>
              <a:rPr lang="en-US" altLang="zh-TW" dirty="0" err="1">
                <a:latin typeface="+mj-ea"/>
                <a:ea typeface="+mj-ea"/>
              </a:rPr>
              <a:t>pathlib</a:t>
            </a:r>
            <a:r>
              <a:rPr lang="zh-TW" altLang="en-US" dirty="0">
                <a:latin typeface="+mj-ea"/>
                <a:ea typeface="+mj-ea"/>
              </a:rPr>
              <a:t>，來幫助你簡單的處理各種路徑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40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909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240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18 </a:t>
            </a:r>
            <a:r>
              <a:rPr lang="zh-TW" altLang="en-US" dirty="0"/>
              <a:t>的 </a:t>
            </a:r>
            <a:r>
              <a:rPr lang="en-US" altLang="zh-TW" dirty="0"/>
              <a:t>bug</a:t>
            </a:r>
          </a:p>
          <a:p>
            <a:endParaRPr lang="en-US" altLang="zh-TW" dirty="0"/>
          </a:p>
          <a:p>
            <a:r>
              <a:rPr lang="zh-TW" altLang="en-US" dirty="0"/>
              <a:t>這是把從 </a:t>
            </a:r>
            <a:r>
              <a:rPr lang="en-US" altLang="zh-TW" dirty="0" err="1"/>
              <a:t>url</a:t>
            </a:r>
            <a:r>
              <a:rPr lang="en-US" altLang="zh-TW" dirty="0"/>
              <a:t> </a:t>
            </a:r>
            <a:r>
              <a:rPr lang="zh-TW" altLang="en-US" dirty="0"/>
              <a:t>上取得的資訊，直接放到組件上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看起來很方便阿為什麼不行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827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</a:t>
            </a:r>
            <a:r>
              <a:rPr lang="zh-TW" altLang="en-US" dirty="0"/>
              <a:t>其實有針對這個問題作處理了，但因為 </a:t>
            </a:r>
            <a:r>
              <a:rPr lang="en-US" altLang="zh-TW" dirty="0"/>
              <a:t>is </a:t>
            </a:r>
            <a:r>
              <a:rPr lang="zh-TW" altLang="en-US" dirty="0"/>
              <a:t>的屬性，讓這個漏洞浮現出來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73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C0E6-EBBB-9B16-66EC-EE482E0C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A8F460-CC71-250A-66B7-3B6B1715A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6D04C7-2F88-5846-85FD-5D33E3A19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9584B-FA2B-D748-DA7B-39B850AF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471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8084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8D18-38E8-2715-80B4-828ECB81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870B9BD-0916-468D-EBB6-A37762A63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21D07C6-57FA-EC81-E9F8-5B3DA3BD3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BE0DAD-84FD-F00E-B134-717151564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58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冷知識 </a:t>
            </a:r>
            <a:r>
              <a:rPr lang="en-US" altLang="zh-TW" dirty="0"/>
              <a:t>+</a:t>
            </a:r>
            <a:r>
              <a:rPr lang="zh-TW" altLang="en-US" dirty="0"/>
              <a:t> 攻擊手法 </a:t>
            </a:r>
            <a:r>
              <a:rPr lang="en-US" altLang="zh-TW" dirty="0"/>
              <a:t>-&gt; </a:t>
            </a:r>
            <a:r>
              <a:rPr lang="zh-TW" altLang="en-US" dirty="0"/>
              <a:t>案例圖 </a:t>
            </a:r>
            <a:r>
              <a:rPr lang="en-US" altLang="zh-TW" dirty="0"/>
              <a:t>-&gt; </a:t>
            </a:r>
            <a:r>
              <a:rPr lang="zh-TW" altLang="en-US" dirty="0"/>
              <a:t>修補方案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597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10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180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30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這是一個忘記密碼的功能情境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11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94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BE0E-67FC-EB36-72B1-8CEE95477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2884B5-2D21-3FEA-12E4-6B57CE0C6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EA138A-BEBB-FDD2-4CAD-EE7F5EE2D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7ACA7A-D398-9440-C52F-C0CF03186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443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24ECB-5246-1D62-93E1-AA0B7E855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55B7782-E038-41DE-A0A9-A6BCED86B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7A0C31-B8AE-D584-99BD-CD7E6E994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BDBC6-7780-03C1-C2A3-C695AD65E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091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1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7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隱式轉換的「引爆點」</a:t>
            </a:r>
          </a:p>
          <a:p>
            <a:r>
              <a:rPr lang="zh-TW" altLang="en-US" dirty="0"/>
              <a:t>根據文件，這種攻擊或效能問題發生的具體流程如下：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資料庫定義</a:t>
            </a:r>
            <a:r>
              <a:rPr lang="zh-TW" altLang="en-US" dirty="0"/>
              <a:t>：資料庫裡的欄位型別是 </a:t>
            </a:r>
            <a:r>
              <a:rPr lang="en-US" altLang="zh-TW" dirty="0"/>
              <a:t>VARCHAR</a:t>
            </a:r>
            <a:r>
              <a:rPr lang="zh-TW" altLang="en-US" dirty="0"/>
              <a:t>（字串）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後端宣告</a:t>
            </a:r>
            <a:r>
              <a:rPr lang="zh-TW" altLang="en-US" dirty="0"/>
              <a:t>：後端程式碼（例如 </a:t>
            </a:r>
            <a:r>
              <a:rPr lang="en-US" altLang="zh-TW" dirty="0"/>
              <a:t>Node.js</a:t>
            </a:r>
            <a:r>
              <a:rPr lang="zh-TW" altLang="en-US" dirty="0"/>
              <a:t>）在下 </a:t>
            </a:r>
            <a:r>
              <a:rPr lang="en-US" altLang="zh-TW" dirty="0"/>
              <a:t>SQL </a:t>
            </a:r>
            <a:r>
              <a:rPr lang="zh-TW" altLang="en-US" dirty="0"/>
              <a:t>指令時，明確告訴資料庫：「我要傳入的是一個 </a:t>
            </a:r>
            <a:r>
              <a:rPr lang="en-US" altLang="zh-TW" dirty="0"/>
              <a:t>INT</a:t>
            </a:r>
            <a:r>
              <a:rPr lang="zh-TW" altLang="en-US" dirty="0"/>
              <a:t>（數字）」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型別霸凌 </a:t>
            </a:r>
            <a:r>
              <a:rPr lang="en-US" altLang="zh-TW" b="1" dirty="0"/>
              <a:t>(Precedence)</a:t>
            </a:r>
            <a:r>
              <a:rPr lang="zh-TW" altLang="en-US" dirty="0"/>
              <a:t>：在 </a:t>
            </a:r>
            <a:r>
              <a:rPr lang="en-US" altLang="zh-TW" dirty="0"/>
              <a:t>MSSQL </a:t>
            </a:r>
            <a:r>
              <a:rPr lang="zh-TW" altLang="en-US" dirty="0"/>
              <a:t>中，</a:t>
            </a:r>
            <a:r>
              <a:rPr lang="en-US" altLang="zh-TW" dirty="0"/>
              <a:t>INT </a:t>
            </a:r>
            <a:r>
              <a:rPr lang="zh-TW" altLang="en-US" dirty="0"/>
              <a:t>的等級比 </a:t>
            </a:r>
            <a:r>
              <a:rPr lang="en-US" altLang="zh-TW" dirty="0"/>
              <a:t>VARCHAR </a:t>
            </a:r>
            <a:r>
              <a:rPr lang="zh-TW" altLang="en-US" dirty="0"/>
              <a:t>高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強制轉型</a:t>
            </a:r>
            <a:r>
              <a:rPr lang="zh-TW" altLang="en-US" dirty="0"/>
              <a:t>：資料庫為了配合後端傳進來的「高級」數字型別，被迫把欄位裡所有「低級」的字串資料逐一轉成數字來比對 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890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3A7C6-8DF3-35B5-1115-BD622FE5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FE03DD6-D9BC-46E0-C340-2990103C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757E98-F7C8-BE3A-340A-947384D61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隱式轉換的「引爆點」</a:t>
            </a:r>
          </a:p>
          <a:p>
            <a:r>
              <a:rPr lang="zh-TW" altLang="en-US" dirty="0"/>
              <a:t>根據文件，這種攻擊或效能問題發生的具體流程如下：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資料庫定義</a:t>
            </a:r>
            <a:r>
              <a:rPr lang="zh-TW" altLang="en-US" dirty="0"/>
              <a:t>：資料庫裡的欄位型別是 </a:t>
            </a:r>
            <a:r>
              <a:rPr lang="en-US" altLang="zh-TW" dirty="0"/>
              <a:t>VARCHAR</a:t>
            </a:r>
            <a:r>
              <a:rPr lang="zh-TW" altLang="en-US" dirty="0"/>
              <a:t>（字串）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後端宣告</a:t>
            </a:r>
            <a:r>
              <a:rPr lang="zh-TW" altLang="en-US" dirty="0"/>
              <a:t>：後端程式碼（例如 </a:t>
            </a:r>
            <a:r>
              <a:rPr lang="en-US" altLang="zh-TW" dirty="0"/>
              <a:t>Node.js</a:t>
            </a:r>
            <a:r>
              <a:rPr lang="zh-TW" altLang="en-US" dirty="0"/>
              <a:t>）在下 </a:t>
            </a:r>
            <a:r>
              <a:rPr lang="en-US" altLang="zh-TW" dirty="0"/>
              <a:t>SQL </a:t>
            </a:r>
            <a:r>
              <a:rPr lang="zh-TW" altLang="en-US" dirty="0"/>
              <a:t>指令時，明確告訴資料庫：「我要傳入的是一個 </a:t>
            </a:r>
            <a:r>
              <a:rPr lang="en-US" altLang="zh-TW" dirty="0"/>
              <a:t>INT</a:t>
            </a:r>
            <a:r>
              <a:rPr lang="zh-TW" altLang="en-US" dirty="0"/>
              <a:t>（數字）」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型別霸凌 </a:t>
            </a:r>
            <a:r>
              <a:rPr lang="en-US" altLang="zh-TW" b="1" dirty="0"/>
              <a:t>(Precedence)</a:t>
            </a:r>
            <a:r>
              <a:rPr lang="zh-TW" altLang="en-US" dirty="0"/>
              <a:t>：在 </a:t>
            </a:r>
            <a:r>
              <a:rPr lang="en-US" altLang="zh-TW" dirty="0"/>
              <a:t>MSSQL </a:t>
            </a:r>
            <a:r>
              <a:rPr lang="zh-TW" altLang="en-US" dirty="0"/>
              <a:t>中，</a:t>
            </a:r>
            <a:r>
              <a:rPr lang="en-US" altLang="zh-TW" dirty="0"/>
              <a:t>INT </a:t>
            </a:r>
            <a:r>
              <a:rPr lang="zh-TW" altLang="en-US" dirty="0"/>
              <a:t>的等級比 </a:t>
            </a:r>
            <a:r>
              <a:rPr lang="en-US" altLang="zh-TW" dirty="0"/>
              <a:t>VARCHAR </a:t>
            </a:r>
            <a:r>
              <a:rPr lang="zh-TW" altLang="en-US" dirty="0"/>
              <a:t>高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強制轉型</a:t>
            </a:r>
            <a:r>
              <a:rPr lang="zh-TW" altLang="en-US" dirty="0"/>
              <a:t>：資料庫為了配合後端傳進來的「高級」數字型別，被迫把欄位裡所有「低級」的字串資料逐一轉成數字來比對 。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b="1" dirty="0"/>
              <a:t>為什麼「反過來」就不會 </a:t>
            </a:r>
            <a:r>
              <a:rPr lang="en-US" altLang="zh-TW" b="1" dirty="0"/>
              <a:t>100% CPU</a:t>
            </a:r>
            <a:r>
              <a:rPr lang="zh-TW" altLang="en-US" b="1" dirty="0"/>
              <a:t>？ </a:t>
            </a:r>
            <a:r>
              <a:rPr lang="en-US" altLang="zh-TW" b="1" dirty="0"/>
              <a:t>(</a:t>
            </a:r>
            <a:r>
              <a:rPr lang="zh-TW" altLang="en-US" b="1" dirty="0"/>
              <a:t>資料庫 </a:t>
            </a:r>
            <a:r>
              <a:rPr lang="en-US" altLang="zh-TW" b="1" dirty="0"/>
              <a:t>int and code </a:t>
            </a:r>
            <a:r>
              <a:rPr lang="zh-TW" altLang="en-US" b="1" dirty="0"/>
              <a:t>用 </a:t>
            </a:r>
            <a:r>
              <a:rPr lang="en-US" altLang="zh-TW" b="1" dirty="0"/>
              <a:t>string)</a:t>
            </a:r>
            <a:endParaRPr lang="zh-TW" altLang="en-US" b="1" dirty="0"/>
          </a:p>
          <a:p>
            <a:r>
              <a:rPr lang="zh-TW" altLang="en-US" dirty="0"/>
              <a:t>這涉及到了 </a:t>
            </a:r>
            <a:r>
              <a:rPr lang="en-US" altLang="zh-TW" dirty="0"/>
              <a:t>MSSQL </a:t>
            </a:r>
            <a:r>
              <a:rPr lang="zh-TW" altLang="en-US" dirty="0"/>
              <a:t>的轉型規則：資料庫永遠會將**「優先級較低」</a:t>
            </a:r>
            <a:r>
              <a:rPr lang="zh-TW" altLang="en-US" b="1" dirty="0"/>
              <a:t>的型別轉向</a:t>
            </a:r>
            <a:r>
              <a:rPr lang="zh-TW" altLang="en-US" dirty="0"/>
              <a:t>「優先級較高」**的型別。</a:t>
            </a:r>
          </a:p>
          <a:p>
            <a:r>
              <a:rPr lang="zh-TW" altLang="en-US" b="1" dirty="0"/>
              <a:t>優先級順序</a:t>
            </a:r>
            <a:r>
              <a:rPr lang="zh-TW" altLang="en-US" dirty="0"/>
              <a:t>：</a:t>
            </a:r>
            <a:r>
              <a:rPr lang="en-US" altLang="zh-TW" dirty="0"/>
              <a:t>INT (</a:t>
            </a:r>
            <a:r>
              <a:rPr lang="zh-TW" altLang="en-US" dirty="0"/>
              <a:t>高</a:t>
            </a:r>
            <a:r>
              <a:rPr lang="en-US" altLang="zh-TW" dirty="0"/>
              <a:t>) &gt; VARCHAR (</a:t>
            </a:r>
            <a:r>
              <a:rPr lang="zh-TW" altLang="en-US" dirty="0"/>
              <a:t>低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轉型動作</a:t>
            </a:r>
            <a:r>
              <a:rPr lang="zh-TW" altLang="en-US" dirty="0"/>
              <a:t>：因為 </a:t>
            </a:r>
            <a:r>
              <a:rPr lang="en-US" altLang="zh-TW" dirty="0"/>
              <a:t>INT </a:t>
            </a:r>
            <a:r>
              <a:rPr lang="zh-TW" altLang="en-US" dirty="0"/>
              <a:t>比較大，所以 </a:t>
            </a:r>
            <a:r>
              <a:rPr lang="en-US" altLang="zh-TW" dirty="0"/>
              <a:t>MSSQL </a:t>
            </a:r>
            <a:r>
              <a:rPr lang="zh-TW" altLang="en-US" dirty="0"/>
              <a:t>會把你的 </a:t>
            </a:r>
            <a:r>
              <a:rPr lang="en-US" altLang="zh-TW" b="1" dirty="0"/>
              <a:t>VARCHAR </a:t>
            </a:r>
            <a:r>
              <a:rPr lang="zh-TW" altLang="en-US" b="1" dirty="0"/>
              <a:t>參數</a:t>
            </a:r>
            <a:r>
              <a:rPr lang="zh-TW" altLang="en-US" dirty="0"/>
              <a:t> 轉成數字。</a:t>
            </a:r>
          </a:p>
          <a:p>
            <a:r>
              <a:rPr lang="zh-TW" altLang="en-US" b="1" dirty="0"/>
              <a:t>效能結果</a:t>
            </a:r>
            <a:r>
              <a:rPr lang="zh-TW" altLang="en-US" dirty="0"/>
              <a:t>：由於參數只有一個，資料庫只需要</a:t>
            </a:r>
            <a:r>
              <a:rPr lang="zh-TW" altLang="en-US" b="1" dirty="0"/>
              <a:t>轉型一次</a:t>
            </a:r>
            <a:r>
              <a:rPr lang="zh-TW" altLang="en-US" dirty="0"/>
              <a:t>，接著就能利用 </a:t>
            </a:r>
            <a:r>
              <a:rPr lang="en-US" altLang="zh-TW" dirty="0"/>
              <a:t>INT </a:t>
            </a:r>
            <a:r>
              <a:rPr lang="zh-TW" altLang="en-US" dirty="0"/>
              <a:t>欄位上的索引進行快速的 </a:t>
            </a:r>
            <a:r>
              <a:rPr lang="en-US" altLang="zh-TW" b="1" dirty="0"/>
              <a:t>Index Seek</a:t>
            </a:r>
            <a:r>
              <a:rPr lang="zh-TW" altLang="en-US" dirty="0"/>
              <a:t>。這不會導致全表掃描，也不會讓 </a:t>
            </a:r>
            <a:r>
              <a:rPr lang="en-US" altLang="zh-TW" dirty="0"/>
              <a:t>CPU </a:t>
            </a:r>
            <a:r>
              <a:rPr lang="zh-TW" altLang="en-US" dirty="0"/>
              <a:t>飆高。</a:t>
            </a:r>
          </a:p>
          <a:p>
            <a:pPr>
              <a:buFont typeface="+mj-lt"/>
              <a:buAutoNum type="arabicPeriod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E1FB49-77E3-13BC-3C60-9866D6E86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1765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3C3B-03BD-B0ED-2FB1-08986EC03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0E0E62-0E18-D15E-ABFF-87FA7D232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6BA616C-013A-26CE-DC48-EE4787391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隱式轉換的「引爆點」</a:t>
            </a:r>
          </a:p>
          <a:p>
            <a:r>
              <a:rPr lang="zh-TW" altLang="en-US" dirty="0"/>
              <a:t>根據文件，這種攻擊或效能問題發生的具體流程如下：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資料庫定義</a:t>
            </a:r>
            <a:r>
              <a:rPr lang="zh-TW" altLang="en-US" dirty="0"/>
              <a:t>：資料庫裡的欄位型別是 </a:t>
            </a:r>
            <a:r>
              <a:rPr lang="en-US" altLang="zh-TW" dirty="0"/>
              <a:t>VARCHAR</a:t>
            </a:r>
            <a:r>
              <a:rPr lang="zh-TW" altLang="en-US" dirty="0"/>
              <a:t>（字串）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後端宣告</a:t>
            </a:r>
            <a:r>
              <a:rPr lang="zh-TW" altLang="en-US" dirty="0"/>
              <a:t>：後端程式碼（例如 </a:t>
            </a:r>
            <a:r>
              <a:rPr lang="en-US" altLang="zh-TW" dirty="0"/>
              <a:t>Node.js</a:t>
            </a:r>
            <a:r>
              <a:rPr lang="zh-TW" altLang="en-US" dirty="0"/>
              <a:t>）在下 </a:t>
            </a:r>
            <a:r>
              <a:rPr lang="en-US" altLang="zh-TW" dirty="0"/>
              <a:t>SQL </a:t>
            </a:r>
            <a:r>
              <a:rPr lang="zh-TW" altLang="en-US" dirty="0"/>
              <a:t>指令時，明確告訴資料庫：「我要傳入的是一個 </a:t>
            </a:r>
            <a:r>
              <a:rPr lang="en-US" altLang="zh-TW" dirty="0"/>
              <a:t>INT</a:t>
            </a:r>
            <a:r>
              <a:rPr lang="zh-TW" altLang="en-US" dirty="0"/>
              <a:t>（數字）」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型別霸凌 </a:t>
            </a:r>
            <a:r>
              <a:rPr lang="en-US" altLang="zh-TW" b="1" dirty="0"/>
              <a:t>(Precedence)</a:t>
            </a:r>
            <a:r>
              <a:rPr lang="zh-TW" altLang="en-US" dirty="0"/>
              <a:t>：在 </a:t>
            </a:r>
            <a:r>
              <a:rPr lang="en-US" altLang="zh-TW" dirty="0"/>
              <a:t>MSSQL </a:t>
            </a:r>
            <a:r>
              <a:rPr lang="zh-TW" altLang="en-US" dirty="0"/>
              <a:t>中，</a:t>
            </a:r>
            <a:r>
              <a:rPr lang="en-US" altLang="zh-TW" dirty="0"/>
              <a:t>INT </a:t>
            </a:r>
            <a:r>
              <a:rPr lang="zh-TW" altLang="en-US" dirty="0"/>
              <a:t>的等級比 </a:t>
            </a:r>
            <a:r>
              <a:rPr lang="en-US" altLang="zh-TW" dirty="0"/>
              <a:t>VARCHAR </a:t>
            </a:r>
            <a:r>
              <a:rPr lang="zh-TW" altLang="en-US" dirty="0"/>
              <a:t>高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強制轉型</a:t>
            </a:r>
            <a:r>
              <a:rPr lang="zh-TW" altLang="en-US" dirty="0"/>
              <a:t>：資料庫為了配合後端傳進來的「高級」數字型別，被迫把欄位裡所有「低級」的字串資料逐一轉成數字來比對 。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b="1" dirty="0"/>
              <a:t>為什麼「反過來」就不會 </a:t>
            </a:r>
            <a:r>
              <a:rPr lang="en-US" altLang="zh-TW" b="1" dirty="0"/>
              <a:t>100% CPU</a:t>
            </a:r>
            <a:r>
              <a:rPr lang="zh-TW" altLang="en-US" b="1" dirty="0"/>
              <a:t>？ </a:t>
            </a:r>
            <a:r>
              <a:rPr lang="en-US" altLang="zh-TW" b="1" dirty="0"/>
              <a:t>(</a:t>
            </a:r>
            <a:r>
              <a:rPr lang="zh-TW" altLang="en-US" b="1" dirty="0"/>
              <a:t>資料庫 </a:t>
            </a:r>
            <a:r>
              <a:rPr lang="en-US" altLang="zh-TW" b="1" dirty="0"/>
              <a:t>int and code </a:t>
            </a:r>
            <a:r>
              <a:rPr lang="zh-TW" altLang="en-US" b="1" dirty="0"/>
              <a:t>用 </a:t>
            </a:r>
            <a:r>
              <a:rPr lang="en-US" altLang="zh-TW" b="1" dirty="0"/>
              <a:t>string)</a:t>
            </a:r>
            <a:endParaRPr lang="zh-TW" altLang="en-US" b="1" dirty="0"/>
          </a:p>
          <a:p>
            <a:r>
              <a:rPr lang="zh-TW" altLang="en-US" dirty="0"/>
              <a:t>這涉及到了 </a:t>
            </a:r>
            <a:r>
              <a:rPr lang="en-US" altLang="zh-TW" dirty="0"/>
              <a:t>MSSQL </a:t>
            </a:r>
            <a:r>
              <a:rPr lang="zh-TW" altLang="en-US" dirty="0"/>
              <a:t>的轉型規則：資料庫永遠會將**「優先級較低」</a:t>
            </a:r>
            <a:r>
              <a:rPr lang="zh-TW" altLang="en-US" b="1" dirty="0"/>
              <a:t>的型別轉向</a:t>
            </a:r>
            <a:r>
              <a:rPr lang="zh-TW" altLang="en-US" dirty="0"/>
              <a:t>「優先級較高」**的型別。</a:t>
            </a:r>
          </a:p>
          <a:p>
            <a:r>
              <a:rPr lang="zh-TW" altLang="en-US" b="1" dirty="0"/>
              <a:t>優先級順序</a:t>
            </a:r>
            <a:r>
              <a:rPr lang="zh-TW" altLang="en-US" dirty="0"/>
              <a:t>：</a:t>
            </a:r>
            <a:r>
              <a:rPr lang="en-US" altLang="zh-TW" dirty="0"/>
              <a:t>INT (</a:t>
            </a:r>
            <a:r>
              <a:rPr lang="zh-TW" altLang="en-US" dirty="0"/>
              <a:t>高</a:t>
            </a:r>
            <a:r>
              <a:rPr lang="en-US" altLang="zh-TW" dirty="0"/>
              <a:t>) &gt; VARCHAR (</a:t>
            </a:r>
            <a:r>
              <a:rPr lang="zh-TW" altLang="en-US" dirty="0"/>
              <a:t>低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轉型動作</a:t>
            </a:r>
            <a:r>
              <a:rPr lang="zh-TW" altLang="en-US" dirty="0"/>
              <a:t>：因為 </a:t>
            </a:r>
            <a:r>
              <a:rPr lang="en-US" altLang="zh-TW" dirty="0"/>
              <a:t>INT </a:t>
            </a:r>
            <a:r>
              <a:rPr lang="zh-TW" altLang="en-US" dirty="0"/>
              <a:t>比較大，所以 </a:t>
            </a:r>
            <a:r>
              <a:rPr lang="en-US" altLang="zh-TW" dirty="0"/>
              <a:t>MSSQL </a:t>
            </a:r>
            <a:r>
              <a:rPr lang="zh-TW" altLang="en-US" dirty="0"/>
              <a:t>會把你的 </a:t>
            </a:r>
            <a:r>
              <a:rPr lang="en-US" altLang="zh-TW" b="1" dirty="0"/>
              <a:t>VARCHAR </a:t>
            </a:r>
            <a:r>
              <a:rPr lang="zh-TW" altLang="en-US" b="1" dirty="0"/>
              <a:t>參數</a:t>
            </a:r>
            <a:r>
              <a:rPr lang="zh-TW" altLang="en-US" dirty="0"/>
              <a:t> 轉成數字。</a:t>
            </a:r>
          </a:p>
          <a:p>
            <a:r>
              <a:rPr lang="zh-TW" altLang="en-US" b="1" dirty="0"/>
              <a:t>效能結果</a:t>
            </a:r>
            <a:r>
              <a:rPr lang="zh-TW" altLang="en-US" dirty="0"/>
              <a:t>：由於參數只有一個，資料庫只需要</a:t>
            </a:r>
            <a:r>
              <a:rPr lang="zh-TW" altLang="en-US" b="1" dirty="0"/>
              <a:t>轉型一次</a:t>
            </a:r>
            <a:r>
              <a:rPr lang="zh-TW" altLang="en-US" dirty="0"/>
              <a:t>，接著就能利用 </a:t>
            </a:r>
            <a:r>
              <a:rPr lang="en-US" altLang="zh-TW" dirty="0"/>
              <a:t>INT </a:t>
            </a:r>
            <a:r>
              <a:rPr lang="zh-TW" altLang="en-US" dirty="0"/>
              <a:t>欄位上的索引進行快速的 </a:t>
            </a:r>
            <a:r>
              <a:rPr lang="en-US" altLang="zh-TW" b="1" dirty="0"/>
              <a:t>Index Seek</a:t>
            </a:r>
            <a:r>
              <a:rPr lang="zh-TW" altLang="en-US" dirty="0"/>
              <a:t>。這不會導致全表掃描，也不會讓 </a:t>
            </a:r>
            <a:r>
              <a:rPr lang="en-US" altLang="zh-TW" dirty="0"/>
              <a:t>CPU </a:t>
            </a:r>
            <a:r>
              <a:rPr lang="zh-TW" altLang="en-US" dirty="0"/>
              <a:t>飆高。</a:t>
            </a:r>
          </a:p>
          <a:p>
            <a:pPr>
              <a:buFont typeface="+mj-lt"/>
              <a:buAutoNum type="arabicPeriod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CFE432-4B5B-3B3A-E5D1-8E0E456C2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7642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43157-DFD5-C5EE-BEEE-C6A83B11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9BF63C4-B17C-868B-A045-F3DA719F2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30C9D7A-2328-6358-F557-B701B1D9B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隱式轉換的「引爆點」</a:t>
            </a:r>
          </a:p>
          <a:p>
            <a:r>
              <a:rPr lang="zh-TW" altLang="en-US" dirty="0"/>
              <a:t>根據文件，這種攻擊或效能問題發生的具體流程如下：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資料庫定義</a:t>
            </a:r>
            <a:r>
              <a:rPr lang="zh-TW" altLang="en-US" dirty="0"/>
              <a:t>：資料庫裡的欄位型別是 </a:t>
            </a:r>
            <a:r>
              <a:rPr lang="en-US" altLang="zh-TW" dirty="0"/>
              <a:t>VARCHAR</a:t>
            </a:r>
            <a:r>
              <a:rPr lang="zh-TW" altLang="en-US" dirty="0"/>
              <a:t>（字串）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後端宣告</a:t>
            </a:r>
            <a:r>
              <a:rPr lang="zh-TW" altLang="en-US" dirty="0"/>
              <a:t>：後端程式碼（例如 </a:t>
            </a:r>
            <a:r>
              <a:rPr lang="en-US" altLang="zh-TW" dirty="0"/>
              <a:t>Node.js</a:t>
            </a:r>
            <a:r>
              <a:rPr lang="zh-TW" altLang="en-US" dirty="0"/>
              <a:t>）在下 </a:t>
            </a:r>
            <a:r>
              <a:rPr lang="en-US" altLang="zh-TW" dirty="0"/>
              <a:t>SQL </a:t>
            </a:r>
            <a:r>
              <a:rPr lang="zh-TW" altLang="en-US" dirty="0"/>
              <a:t>指令時，明確告訴資料庫：「我要傳入的是一個 </a:t>
            </a:r>
            <a:r>
              <a:rPr lang="en-US" altLang="zh-TW" dirty="0"/>
              <a:t>INT</a:t>
            </a:r>
            <a:r>
              <a:rPr lang="zh-TW" altLang="en-US" dirty="0"/>
              <a:t>（數字）」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型別霸凌 </a:t>
            </a:r>
            <a:r>
              <a:rPr lang="en-US" altLang="zh-TW" b="1" dirty="0"/>
              <a:t>(Precedence)</a:t>
            </a:r>
            <a:r>
              <a:rPr lang="zh-TW" altLang="en-US" dirty="0"/>
              <a:t>：在 </a:t>
            </a:r>
            <a:r>
              <a:rPr lang="en-US" altLang="zh-TW" dirty="0"/>
              <a:t>MSSQL </a:t>
            </a:r>
            <a:r>
              <a:rPr lang="zh-TW" altLang="en-US" dirty="0"/>
              <a:t>中，</a:t>
            </a:r>
            <a:r>
              <a:rPr lang="en-US" altLang="zh-TW" dirty="0"/>
              <a:t>INT </a:t>
            </a:r>
            <a:r>
              <a:rPr lang="zh-TW" altLang="en-US" dirty="0"/>
              <a:t>的等級比 </a:t>
            </a:r>
            <a:r>
              <a:rPr lang="en-US" altLang="zh-TW" dirty="0"/>
              <a:t>VARCHAR </a:t>
            </a:r>
            <a:r>
              <a:rPr lang="zh-TW" altLang="en-US" dirty="0"/>
              <a:t>高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強制轉型</a:t>
            </a:r>
            <a:r>
              <a:rPr lang="zh-TW" altLang="en-US" dirty="0"/>
              <a:t>：資料庫為了配合後端傳進來的「高級」數字型別，被迫把欄位裡所有「低級」的字串資料逐一轉成數字來比對 。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r>
              <a:rPr lang="zh-TW" altLang="en-US" b="1" dirty="0"/>
              <a:t>為什麼「反過來」就不會 </a:t>
            </a:r>
            <a:r>
              <a:rPr lang="en-US" altLang="zh-TW" b="1" dirty="0"/>
              <a:t>100% CPU</a:t>
            </a:r>
            <a:r>
              <a:rPr lang="zh-TW" altLang="en-US" b="1" dirty="0"/>
              <a:t>？ </a:t>
            </a:r>
            <a:r>
              <a:rPr lang="en-US" altLang="zh-TW" b="1" dirty="0"/>
              <a:t>(</a:t>
            </a:r>
            <a:r>
              <a:rPr lang="zh-TW" altLang="en-US" b="1" dirty="0"/>
              <a:t>資料庫 </a:t>
            </a:r>
            <a:r>
              <a:rPr lang="en-US" altLang="zh-TW" b="1" dirty="0"/>
              <a:t>int and code </a:t>
            </a:r>
            <a:r>
              <a:rPr lang="zh-TW" altLang="en-US" b="1" dirty="0"/>
              <a:t>用 </a:t>
            </a:r>
            <a:r>
              <a:rPr lang="en-US" altLang="zh-TW" b="1" dirty="0"/>
              <a:t>string)</a:t>
            </a:r>
            <a:endParaRPr lang="zh-TW" altLang="en-US" b="1" dirty="0"/>
          </a:p>
          <a:p>
            <a:r>
              <a:rPr lang="zh-TW" altLang="en-US" dirty="0"/>
              <a:t>這涉及到了 </a:t>
            </a:r>
            <a:r>
              <a:rPr lang="en-US" altLang="zh-TW" dirty="0"/>
              <a:t>MSSQL </a:t>
            </a:r>
            <a:r>
              <a:rPr lang="zh-TW" altLang="en-US" dirty="0"/>
              <a:t>的轉型規則：資料庫永遠會將**「優先級較低」</a:t>
            </a:r>
            <a:r>
              <a:rPr lang="zh-TW" altLang="en-US" b="1" dirty="0"/>
              <a:t>的型別轉向</a:t>
            </a:r>
            <a:r>
              <a:rPr lang="zh-TW" altLang="en-US" dirty="0"/>
              <a:t>「優先級較高」**的型別。</a:t>
            </a:r>
          </a:p>
          <a:p>
            <a:r>
              <a:rPr lang="zh-TW" altLang="en-US" b="1" dirty="0"/>
              <a:t>優先級順序</a:t>
            </a:r>
            <a:r>
              <a:rPr lang="zh-TW" altLang="en-US" dirty="0"/>
              <a:t>：</a:t>
            </a:r>
            <a:r>
              <a:rPr lang="en-US" altLang="zh-TW" dirty="0"/>
              <a:t>INT (</a:t>
            </a:r>
            <a:r>
              <a:rPr lang="zh-TW" altLang="en-US" dirty="0"/>
              <a:t>高</a:t>
            </a:r>
            <a:r>
              <a:rPr lang="en-US" altLang="zh-TW" dirty="0"/>
              <a:t>) &gt; VARCHAR (</a:t>
            </a:r>
            <a:r>
              <a:rPr lang="zh-TW" altLang="en-US" dirty="0"/>
              <a:t>低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b="1" dirty="0"/>
              <a:t>轉型動作</a:t>
            </a:r>
            <a:r>
              <a:rPr lang="zh-TW" altLang="en-US" dirty="0"/>
              <a:t>：因為 </a:t>
            </a:r>
            <a:r>
              <a:rPr lang="en-US" altLang="zh-TW" dirty="0"/>
              <a:t>INT </a:t>
            </a:r>
            <a:r>
              <a:rPr lang="zh-TW" altLang="en-US" dirty="0"/>
              <a:t>比較大，所以 </a:t>
            </a:r>
            <a:r>
              <a:rPr lang="en-US" altLang="zh-TW" dirty="0"/>
              <a:t>MSSQL </a:t>
            </a:r>
            <a:r>
              <a:rPr lang="zh-TW" altLang="en-US" dirty="0"/>
              <a:t>會把你的 </a:t>
            </a:r>
            <a:r>
              <a:rPr lang="en-US" altLang="zh-TW" b="1" dirty="0"/>
              <a:t>VARCHAR </a:t>
            </a:r>
            <a:r>
              <a:rPr lang="zh-TW" altLang="en-US" b="1" dirty="0"/>
              <a:t>參數</a:t>
            </a:r>
            <a:r>
              <a:rPr lang="zh-TW" altLang="en-US" dirty="0"/>
              <a:t> 轉成數字。</a:t>
            </a:r>
          </a:p>
          <a:p>
            <a:r>
              <a:rPr lang="zh-TW" altLang="en-US" b="1" dirty="0"/>
              <a:t>效能結果</a:t>
            </a:r>
            <a:r>
              <a:rPr lang="zh-TW" altLang="en-US" dirty="0"/>
              <a:t>：由於參數只有一個，資料庫只需要</a:t>
            </a:r>
            <a:r>
              <a:rPr lang="zh-TW" altLang="en-US" b="1" dirty="0"/>
              <a:t>轉型一次</a:t>
            </a:r>
            <a:r>
              <a:rPr lang="zh-TW" altLang="en-US" dirty="0"/>
              <a:t>，接著就能利用 </a:t>
            </a:r>
            <a:r>
              <a:rPr lang="en-US" altLang="zh-TW" dirty="0"/>
              <a:t>INT </a:t>
            </a:r>
            <a:r>
              <a:rPr lang="zh-TW" altLang="en-US" dirty="0"/>
              <a:t>欄位上的索引進行快速的 </a:t>
            </a:r>
            <a:r>
              <a:rPr lang="en-US" altLang="zh-TW" b="1" dirty="0"/>
              <a:t>Index Seek</a:t>
            </a:r>
            <a:r>
              <a:rPr lang="zh-TW" altLang="en-US" dirty="0"/>
              <a:t>。這不會導致全表掃描，也不會讓 </a:t>
            </a:r>
            <a:r>
              <a:rPr lang="en-US" altLang="zh-TW" dirty="0"/>
              <a:t>CPU </a:t>
            </a:r>
            <a:r>
              <a:rPr lang="zh-TW" altLang="en-US" dirty="0"/>
              <a:t>飆高。</a:t>
            </a:r>
          </a:p>
          <a:p>
            <a:pPr>
              <a:buFont typeface="+mj-lt"/>
              <a:buAutoNum type="arabicPeriod"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80191E-A528-B0BF-3A23-DE0A2F1C7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2965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C117-9DCC-9C27-AD82-403149D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DE9721-B3D2-0D6C-D3D1-E158D2AD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A37E97-595F-BC57-8C35-E342D28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解決辦法可以提到，其實這些問題，他本身語法沒有出錯，出錯的是其實是因為不了解出錯的工程師，但文件這麼多誰能看得完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如果想要杜絕因為不知道而產生的錯誤，寫測試就是最好的方法，因為你可以不用管文件寫什麼，寫好測試就可以確保你預期 </a:t>
            </a:r>
            <a:r>
              <a:rPr lang="en-US" altLang="zh-TW" dirty="0"/>
              <a:t>input </a:t>
            </a:r>
            <a:r>
              <a:rPr lang="zh-TW" altLang="en-US" dirty="0"/>
              <a:t>得到 預期的 </a:t>
            </a:r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39089-1B26-9AE0-18B8-9D9D5E56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3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562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那講了這麼多種案例，其實一定還有更多我們都不知道的問題，你知道得越多，能避免的漏洞就越多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13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結尾為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_CI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大小寫不敏感（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Insensitive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結尾為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_CS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大小寫敏感（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Sensitive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9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F5E-CC60-78E2-88B9-51815F5E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A96F642-5E25-2D68-99D6-B937A4813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F184116-2183-7E82-B9FF-15F0E5466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2B4464-E35E-704C-CF00-19CA0AC93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38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DEA6-D4A6-1211-EC8D-2C93DF84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B22029C-0CCE-B355-01D2-DFB6D137D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FBE8A27-B172-BD2A-1143-8950F6571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F942AB-89AB-49AE-D340-F04FC2441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09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325579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64561" y="-9394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875020" y="5439669"/>
            <a:ext cx="835811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5020" y="7096703"/>
            <a:ext cx="835811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91134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93806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84053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25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30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74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90" y="1595710"/>
            <a:ext cx="10088255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90" y="3270161"/>
            <a:ext cx="9254039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75826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9213" y="167113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213" y="249446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66900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2093" y="185401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2093" y="267734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8591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1"/>
            <a:ext cx="13632960" cy="16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6200" y="7970520"/>
            <a:ext cx="1064896" cy="18466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  <p:extLst>
      <p:ext uri="{BB962C8B-B14F-4D97-AF65-F5344CB8AC3E}">
        <p14:creationId xmlns:p14="http://schemas.microsoft.com/office/powerpoint/2010/main" val="963019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>
          <p15:clr>
            <a:srgbClr val="EA4335"/>
          </p15:clr>
        </p15:guide>
        <p15:guide id="2" orient="horz" pos="453">
          <p15:clr>
            <a:srgbClr val="EA4335"/>
          </p15:clr>
        </p15:guide>
        <p15:guide id="3" pos="7075">
          <p15:clr>
            <a:srgbClr val="EA4335"/>
          </p15:clr>
        </p15:guide>
        <p15:guide id="4" orient="horz" pos="38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36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4333" y="0"/>
            <a:ext cx="14634733" cy="8526700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678427" y="4331021"/>
            <a:ext cx="5614797" cy="264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漏洞的三大來源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MSSQL</a:t>
            </a: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ADLaM Display" panose="020F0502020204030204" pitchFamily="2" charset="0"/>
              </a:rPr>
              <a:t>常見問題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E3D28-6705-8979-2F1D-30392FF5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16BC5D-D058-9BB6-9C4B-A57E6DB2D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90215-73C1-8652-59AB-CFC94F72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C2271B-2EBB-9296-0495-9E3D8DD1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1388565"/>
            <a:ext cx="12355830" cy="6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AECFCC-2CB5-4614-8DE5-BA9057BBF3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390" y="1360170"/>
            <a:ext cx="12973050" cy="5937744"/>
          </a:xfrm>
          <a:solidFill>
            <a:srgbClr val="F4F3EF"/>
          </a:solidFill>
          <a:ln>
            <a:solidFill>
              <a:srgbClr val="F4F3EF"/>
            </a:solidFill>
          </a:ln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修</a:t>
            </a:r>
            <a:r>
              <a:rPr lang="zh-TW" altLang="en-US" dirty="0">
                <a:latin typeface="+mj-ea"/>
                <a:ea typeface="+mj-ea"/>
              </a:rPr>
              <a:t>補方法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7CE34-85D5-479C-ACC0-4BAEA0BB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F4B6D3-C50D-448A-A96A-460C3C7E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47" y="2045115"/>
            <a:ext cx="7201905" cy="51156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E428B4-02B7-4E7B-B9DE-B4A76414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61" y="1466032"/>
            <a:ext cx="2213383" cy="5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359F83-6C0F-4B50-BE35-7CC8C6001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315" y="4971063"/>
            <a:ext cx="1184985" cy="3667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BE2A3F-4D4C-44E8-9C2C-08B843EC67AC}"/>
              </a:ext>
            </a:extLst>
          </p:cNvPr>
          <p:cNvSpPr txBox="1"/>
          <p:nvPr/>
        </p:nvSpPr>
        <p:spPr>
          <a:xfrm>
            <a:off x="3478455" y="497443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</a:rPr>
              <a:t>user.email</a:t>
            </a:r>
            <a:endParaRPr lang="en-US" altLang="zh-TW" b="1" dirty="0">
              <a:latin typeface="Cascadia Code" panose="020B0609020000020004" pitchFamily="49" charset="0"/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211AA2-2749-4A65-B948-1A46A642D3D5}"/>
              </a:ext>
            </a:extLst>
          </p:cNvPr>
          <p:cNvSpPr/>
          <p:nvPr/>
        </p:nvSpPr>
        <p:spPr>
          <a:xfrm>
            <a:off x="3478455" y="4958717"/>
            <a:ext cx="1531188" cy="38504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659A06B-4031-4095-BE99-BEB178390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758" y="6688034"/>
            <a:ext cx="6042952" cy="79829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497036E-AE0D-4C43-B359-35FDF103BCEB}"/>
              </a:ext>
            </a:extLst>
          </p:cNvPr>
          <p:cNvSpPr/>
          <p:nvPr/>
        </p:nvSpPr>
        <p:spPr>
          <a:xfrm>
            <a:off x="3212262" y="3751273"/>
            <a:ext cx="685368" cy="38504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50AB02E-6285-487E-8567-A5CFECB037F6}"/>
              </a:ext>
            </a:extLst>
          </p:cNvPr>
          <p:cNvCxnSpPr>
            <a:cxnSpLocks/>
          </p:cNvCxnSpPr>
          <p:nvPr/>
        </p:nvCxnSpPr>
        <p:spPr>
          <a:xfrm>
            <a:off x="4042119" y="4015746"/>
            <a:ext cx="403860" cy="8207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659717-5688-473B-B42F-7C20E79391DB}"/>
              </a:ext>
            </a:extLst>
          </p:cNvPr>
          <p:cNvSpPr txBox="1"/>
          <p:nvPr/>
        </p:nvSpPr>
        <p:spPr>
          <a:xfrm>
            <a:off x="4244049" y="4054632"/>
            <a:ext cx="3504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寄送到資料庫內找到的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email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3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你的字串正在被「取代」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5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908A1-F0D9-08FF-F54D-91F1C021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E775C3-4157-53C7-8560-25B923CE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378428"/>
            <a:ext cx="13142976" cy="628911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FA3EA7D-79AE-7BE2-81A9-8BFF40C46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5D65A-369E-9F59-184A-AD73D0B0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DF7186-4F10-EBDC-5EAA-97038F68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" y="1378428"/>
            <a:ext cx="1255376" cy="56205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14A1FE-13E0-CE5D-BD81-1AC2B866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12" y="6851172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3155-3B4A-81D1-1C69-6A83FEF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34A93D-EE71-8188-520A-E87674795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A449D-94D2-074B-BE14-49C65AC7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2B8C33-DBDF-F73D-19F3-16B1215A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371494"/>
            <a:ext cx="12329160" cy="64793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DB891B-3EAB-4FC8-84BF-B5A4F2A28852}"/>
              </a:ext>
            </a:extLst>
          </p:cNvPr>
          <p:cNvSpPr/>
          <p:nvPr/>
        </p:nvSpPr>
        <p:spPr>
          <a:xfrm>
            <a:off x="1372032" y="3454093"/>
            <a:ext cx="1485468" cy="4249727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041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9446B-1911-A058-79BF-F016BB71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A2CA53-B825-111F-88DF-35B5CD7BC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906A4-AFFC-5836-E6B0-0728D6D8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F6F606-448D-A1F8-B75B-143358821A3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1AEC5F9-EEB6-ECA9-6764-9F26E028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97" y="2013466"/>
            <a:ext cx="1186980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34FE5-953B-53C7-8AC4-A2F0B80D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F18787-C18A-00E0-E8FD-A263F4F8C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CDB1EC-9383-257A-F673-25EC8746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B0CA32-7EA0-01FD-73C8-5E910C79C370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D77EF70-B17A-AA54-16B7-4CF0BBE5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86" y="1891559"/>
            <a:ext cx="1202222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5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38829-6A6A-3CF7-4889-5E2701F5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A74A04-B77D-6CB1-B8C1-8E2C376FA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CEA63C-6664-5CCA-BBF2-DEA38BFA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7F96BB-7FA4-21D7-7957-B459FDB21A4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217AC-346E-04B4-1CEE-08F3903E6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87" y="1504585"/>
            <a:ext cx="1207938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9CA5-B7FC-D80F-1E0D-EDF23BB7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FBBB96-FD6D-051C-3AF9-17265898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6180D4-FFCE-EC54-59DA-D71303C6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9AD7C4-2FF3-0F99-0886-873EEF63E3F8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BF924-1772-C02B-8D37-10BC3DCA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85" y="1152111"/>
            <a:ext cx="12746229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6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漏洞的三種來源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5E2615-72E9-FA61-DF72-978670E982C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1379389"/>
            <a:ext cx="13041631" cy="582151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E44D17-EC55-F142-73A8-161CE5E06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793" y="6715923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77992-0B99-849B-CDFC-814E886A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C05FD7-B5D8-C26F-53A0-67CC2B36A7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096083-AF1D-8E9C-2A20-3C9AC73D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03B774-2269-7689-C874-B4C1DD35D58E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0AA11B-2501-26E0-73FB-E8E3D5BF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60" y="1456721"/>
            <a:ext cx="1186028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031AA-E668-AB58-943A-281D563F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92EC91-FDC6-E19F-24FB-2D1EBD503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96F641-D49E-4D7D-D497-16D9E089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963AED-167D-313D-FE64-46B8CC39F9F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CE48AB-5D97-1F18-6FE2-361E7862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2" y="1503752"/>
            <a:ext cx="12727176" cy="351521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88CB49-1019-4F8B-8F3F-4D4167452595}"/>
              </a:ext>
            </a:extLst>
          </p:cNvPr>
          <p:cNvCxnSpPr>
            <a:cxnSpLocks/>
          </p:cNvCxnSpPr>
          <p:nvPr/>
        </p:nvCxnSpPr>
        <p:spPr>
          <a:xfrm flipH="1">
            <a:off x="7509510" y="3048000"/>
            <a:ext cx="443973" cy="10668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62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E5FBC-6D3C-6C9C-F606-6F30CB99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DA6F824-2B3E-17A8-76A3-EF5A544E5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290A8-3E22-5E86-B91F-B8D45828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F61E6A-B2BD-28DB-9CD8-E6A00A482BC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858F8D-ECD0-D3BC-6503-8FE2A6C3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01" y="1375136"/>
            <a:ext cx="1287959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35A1-3CBE-9507-9C30-57A2D9C7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888F0B-EA4A-5825-F215-E35DCEDD4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F5B102-188A-27DA-818D-46615F7C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BBA929-03D0-756D-8C51-789014CA85AD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E8C64-9222-1C26-F8F4-C9C6CB3B8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0" y="1232788"/>
            <a:ext cx="13784599" cy="609685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4B0FDED-5CE6-484B-8C1C-5566370D4A44}"/>
              </a:ext>
            </a:extLst>
          </p:cNvPr>
          <p:cNvCxnSpPr>
            <a:cxnSpLocks/>
          </p:cNvCxnSpPr>
          <p:nvPr/>
        </p:nvCxnSpPr>
        <p:spPr>
          <a:xfrm>
            <a:off x="5381733" y="2958465"/>
            <a:ext cx="630447" cy="386792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F3B7905-02FD-4D6F-989B-E77B68A10815}"/>
              </a:ext>
            </a:extLst>
          </p:cNvPr>
          <p:cNvCxnSpPr>
            <a:cxnSpLocks/>
          </p:cNvCxnSpPr>
          <p:nvPr/>
        </p:nvCxnSpPr>
        <p:spPr>
          <a:xfrm>
            <a:off x="5771251" y="6297930"/>
            <a:ext cx="4023365" cy="36957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477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9D2F-2522-CE7D-5282-450BC94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4E2BD5-8460-CACE-B6A0-DDD1DEB6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631142-D17A-C43A-9C9A-45E447A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3CB629-5545-1360-82AC-43EE710A622B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AF2938-2D81-196B-662A-E7F1DD5D61C2}"/>
              </a:ext>
            </a:extLst>
          </p:cNvPr>
          <p:cNvSpPr txBox="1">
            <a:spLocks/>
          </p:cNvSpPr>
          <p:nvPr/>
        </p:nvSpPr>
        <p:spPr>
          <a:xfrm>
            <a:off x="519118" y="1290688"/>
            <a:ext cx="13592163" cy="1040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51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432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6091555" algn="l" defTabSz="914400">
              <a:spcBef>
                <a:spcPts val="130"/>
              </a:spcBef>
              <a:tabLst>
                <a:tab pos="10300335" algn="l"/>
              </a:tabLst>
            </a:pPr>
            <a:r>
              <a:rPr lang="en-US" sz="3200" b="0" kern="0" spc="-25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lang="en-US" sz="3200" b="0" kern="0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	</a:t>
            </a:r>
            <a:r>
              <a:rPr lang="en-US" sz="3200" b="0" kern="0" spc="-25" dirty="0">
                <a:solidFill>
                  <a:srgbClr val="FF644E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$'</a:t>
            </a:r>
            <a:endParaRPr lang="en-US" sz="3200" b="0" kern="0" dirty="0"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  <a:p>
            <a:pPr marL="12700" algn="l" defTabSz="914400">
              <a:spcBef>
                <a:spcPts val="225"/>
              </a:spcBef>
            </a:pPr>
            <a:r>
              <a:rPr lang="en-US" sz="3200" b="0" kern="0" dirty="0">
                <a:solidFill>
                  <a:srgbClr val="EF5FA7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const</a:t>
            </a:r>
            <a:r>
              <a:rPr lang="en-US" sz="3200" b="0" kern="0" spc="15" dirty="0">
                <a:solidFill>
                  <a:srgbClr val="EF5FA7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sz="3200" b="0" kern="0" dirty="0" err="1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tmpl</a:t>
            </a:r>
            <a:r>
              <a:rPr lang="en-US" sz="3200" b="0" kern="0" spc="15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sz="3200" b="0" kern="0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=</a:t>
            </a:r>
            <a:r>
              <a:rPr lang="en-US" sz="3200" b="0" kern="0" spc="15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3200" b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b="0" kern="0" spc="-10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</a:t>
            </a:r>
            <a:r>
              <a:rPr lang="en-US" altLang="zh-TW" sz="3200" b="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3200" b="0" kern="0" spc="-10" dirty="0">
                <a:solidFill>
                  <a:srgbClr val="F8BA00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{{value}}</a:t>
            </a:r>
            <a:r>
              <a:rPr lang="en-US" altLang="zh-TW" sz="3200" b="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3200" b="0" kern="0" spc="-10" dirty="0">
                <a:solidFill>
                  <a:srgbClr val="FF644E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&gt;click&lt;/button&gt;</a:t>
            </a:r>
            <a:r>
              <a:rPr lang="en-US" sz="3200" b="0" kern="0" spc="-10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lang="en-US" sz="3200" b="0" kern="0" dirty="0"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99B78A-5CF7-2492-5985-E4F059E2CC09}"/>
              </a:ext>
            </a:extLst>
          </p:cNvPr>
          <p:cNvSpPr txBox="1"/>
          <p:nvPr/>
        </p:nvSpPr>
        <p:spPr>
          <a:xfrm>
            <a:off x="596277" y="3116085"/>
            <a:ext cx="9172563" cy="3557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10" dirty="0" err="1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","</a:t>
            </a:r>
            <a:r>
              <a:rPr lang="en-US" altLang="zh-TW" sz="320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  <a:endParaRPr lang="en-US" sz="3200" spc="-10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lang="en-US" sz="3200" kern="0" spc="-25" dirty="0">
              <a:solidFill>
                <a:srgbClr val="00A2FF"/>
              </a:solidFill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endParaRPr lang="en-US" sz="3200" spc="-10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r>
              <a:rPr sz="3200" spc="-10" dirty="0" err="1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  <a:r>
              <a:rPr lang="en-US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=&gt; 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sz="320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  <a:endParaRPr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2ADE269-A2D3-6A3A-80B6-C653A8BAF97B}"/>
              </a:ext>
            </a:extLst>
          </p:cNvPr>
          <p:cNvGrpSpPr/>
          <p:nvPr/>
        </p:nvGrpSpPr>
        <p:grpSpPr>
          <a:xfrm>
            <a:off x="679988" y="4101286"/>
            <a:ext cx="1898650" cy="327025"/>
            <a:chOff x="10715516" y="4783143"/>
            <a:chExt cx="1898650" cy="3270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C0B0D82-3307-99E9-6759-E50A4A8C22F2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9F63799-7611-499D-C3BE-33F9DC17A189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5239B8AB-97B0-CD4D-790D-AE84625CE7C1}"/>
              </a:ext>
            </a:extLst>
          </p:cNvPr>
          <p:cNvGrpSpPr/>
          <p:nvPr/>
        </p:nvGrpSpPr>
        <p:grpSpPr>
          <a:xfrm>
            <a:off x="596277" y="7186293"/>
            <a:ext cx="1898650" cy="327025"/>
            <a:chOff x="10715516" y="4783143"/>
            <a:chExt cx="1898650" cy="32702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E6566D3-5E51-6D41-88AE-4C8679C403B8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72190317-1411-7DEE-2EBD-62D4754E4804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8C23C-74DE-9078-5DB9-AAD530F827A0}"/>
              </a:ext>
            </a:extLst>
          </p:cNvPr>
          <p:cNvSpPr txBox="1"/>
          <p:nvPr/>
        </p:nvSpPr>
        <p:spPr>
          <a:xfrm>
            <a:off x="2642297" y="4025280"/>
            <a:ext cx="1197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zh-TW" alt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B40745-5301-F34F-268D-28C5CE5D76AA}"/>
              </a:ext>
            </a:extLst>
          </p:cNvPr>
          <p:cNvSpPr txBox="1"/>
          <p:nvPr/>
        </p:nvSpPr>
        <p:spPr>
          <a:xfrm>
            <a:off x="2549932" y="7022329"/>
            <a:ext cx="878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lang="en-US" altLang="zh-TW" sz="320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zh-TW" alt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1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9D2F-2522-CE7D-5282-450BC94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4E2BD5-8460-CACE-B6A0-DDD1DEB6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631142-D17A-C43A-9C9A-45E447A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3CB629-5545-1360-82AC-43EE710A622B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AF2938-2D81-196B-662A-E7F1DD5D61C2}"/>
              </a:ext>
            </a:extLst>
          </p:cNvPr>
          <p:cNvSpPr txBox="1">
            <a:spLocks/>
          </p:cNvSpPr>
          <p:nvPr/>
        </p:nvSpPr>
        <p:spPr>
          <a:xfrm>
            <a:off x="519118" y="1290688"/>
            <a:ext cx="13592163" cy="1040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51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432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60915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rgbClr val="3476BE"/>
              </a:buClr>
              <a:buSzPts val="1800"/>
              <a:buFont typeface="Nunito Sans"/>
              <a:buNone/>
              <a:tabLst>
                <a:tab pos="10300335" algn="l"/>
              </a:tabLst>
              <a:defRPr/>
            </a:pPr>
            <a:r>
              <a:rPr kumimoji="0" lang="en-US" sz="3200" b="0" i="0" u="none" strike="noStrike" kern="0" cap="none" spc="-25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$`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	</a:t>
            </a:r>
            <a:r>
              <a:rPr kumimoji="0" lang="en-US" sz="3200" b="0" i="0" u="none" strike="noStrike" kern="0" cap="none" spc="-25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$'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476BE"/>
              </a:buClr>
              <a:buSzPts val="1800"/>
              <a:buFont typeface="Nunito San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5FA7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const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EF5FA7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tmpl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=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&lt;button value=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"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{{value}}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"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&gt;click&lt;/button&gt;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'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99B78A-5CF7-2492-5985-E4F059E2CC09}"/>
              </a:ext>
            </a:extLst>
          </p:cNvPr>
          <p:cNvSpPr txBox="1"/>
          <p:nvPr/>
        </p:nvSpPr>
        <p:spPr>
          <a:xfrm>
            <a:off x="596277" y="3116085"/>
            <a:ext cx="9172563" cy="3557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tmpl.</a:t>
            </a: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16E7C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replace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{value}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","</a:t>
            </a: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")</a:t>
            </a:r>
            <a:endParaRPr kumimoji="0" lang="en-US" sz="32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-25" normalizeH="0" baseline="0" noProof="0" dirty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28575" marR="0" lvl="0" indent="0" algn="l" defTabSz="457200" rtl="0" eaLnBrk="1" fontAlgn="auto" latinLnBrk="0" hangingPunct="1">
              <a:lnSpc>
                <a:spcPct val="100000"/>
              </a:lnSpc>
              <a:spcBef>
                <a:spcPts val="4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28575" marR="0" lvl="0" indent="0" algn="l" defTabSz="457200" rtl="0" eaLnBrk="1" fontAlgn="auto" latinLnBrk="0" hangingPunct="1">
              <a:lnSpc>
                <a:spcPct val="100000"/>
              </a:lnSpc>
              <a:spcBef>
                <a:spcPts val="4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tmpl.</a:t>
            </a: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16E7C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replace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{value}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",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() =&gt;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$`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2ADE269-A2D3-6A3A-80B6-C653A8BAF97B}"/>
              </a:ext>
            </a:extLst>
          </p:cNvPr>
          <p:cNvGrpSpPr/>
          <p:nvPr/>
        </p:nvGrpSpPr>
        <p:grpSpPr>
          <a:xfrm>
            <a:off x="679988" y="4101286"/>
            <a:ext cx="1898650" cy="327025"/>
            <a:chOff x="10715516" y="4783143"/>
            <a:chExt cx="1898650" cy="3270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C0B0D82-3307-99E9-6759-E50A4A8C22F2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9F63799-7611-499D-C3BE-33F9DC17A189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5239B8AB-97B0-CD4D-790D-AE84625CE7C1}"/>
              </a:ext>
            </a:extLst>
          </p:cNvPr>
          <p:cNvGrpSpPr/>
          <p:nvPr/>
        </p:nvGrpSpPr>
        <p:grpSpPr>
          <a:xfrm>
            <a:off x="596277" y="7186293"/>
            <a:ext cx="1898650" cy="327025"/>
            <a:chOff x="10715516" y="4783143"/>
            <a:chExt cx="1898650" cy="32702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E6566D3-5E51-6D41-88AE-4C8679C403B8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72190317-1411-7DEE-2EBD-62D4754E4804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8C23C-74DE-9078-5DB9-AAD530F827A0}"/>
              </a:ext>
            </a:extLst>
          </p:cNvPr>
          <p:cNvSpPr txBox="1"/>
          <p:nvPr/>
        </p:nvSpPr>
        <p:spPr>
          <a:xfrm>
            <a:off x="2642297" y="4025280"/>
            <a:ext cx="1197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"&gt;click&lt;/button&gt;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B40745-5301-F34F-268D-28C5CE5D76AA}"/>
              </a:ext>
            </a:extLst>
          </p:cNvPr>
          <p:cNvSpPr txBox="1"/>
          <p:nvPr/>
        </p:nvSpPr>
        <p:spPr>
          <a:xfrm>
            <a:off x="2549932" y="7022329"/>
            <a:ext cx="878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"&gt;click&lt;/button&gt;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811C9E-F4A5-4AF2-A508-B55DBA3B8E07}"/>
              </a:ext>
            </a:extLst>
          </p:cNvPr>
          <p:cNvSpPr/>
          <p:nvPr/>
        </p:nvSpPr>
        <p:spPr>
          <a:xfrm>
            <a:off x="6469380" y="2971800"/>
            <a:ext cx="971550" cy="78867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88667C-4902-438A-9733-7C6276710D06}"/>
              </a:ext>
            </a:extLst>
          </p:cNvPr>
          <p:cNvSpPr/>
          <p:nvPr/>
        </p:nvSpPr>
        <p:spPr>
          <a:xfrm>
            <a:off x="6469380" y="6000559"/>
            <a:ext cx="2446020" cy="78867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D4884A-4320-43A6-AA1C-6B1C428FD8A7}"/>
              </a:ext>
            </a:extLst>
          </p:cNvPr>
          <p:cNvSpPr txBox="1"/>
          <p:nvPr/>
        </p:nvSpPr>
        <p:spPr>
          <a:xfrm>
            <a:off x="596277" y="4810874"/>
            <a:ext cx="10033573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+mj-ea"/>
                <a:ea typeface="+mj-ea"/>
              </a:rPr>
              <a:t>將</a:t>
            </a:r>
            <a:r>
              <a:rPr lang="en-US" altLang="zh-TW" sz="3200" b="1" dirty="0">
                <a:solidFill>
                  <a:schemeClr val="tx2"/>
                </a:solidFill>
                <a:latin typeface="+mj-ea"/>
                <a:ea typeface="+mj-ea"/>
              </a:rPr>
              <a:t>`replace`</a:t>
            </a:r>
            <a:r>
              <a:rPr lang="zh-TW" altLang="en-US" sz="3200" b="1" dirty="0">
                <a:solidFill>
                  <a:schemeClr val="tx2"/>
                </a:solidFill>
                <a:latin typeface="+mj-ea"/>
                <a:ea typeface="+mj-ea"/>
              </a:rPr>
              <a:t>的第二個參數改為函式，其回傳值會被視為純文字，不會解析特殊模式</a:t>
            </a:r>
          </a:p>
        </p:txBody>
      </p:sp>
    </p:spTree>
    <p:extLst>
      <p:ext uri="{BB962C8B-B14F-4D97-AF65-F5344CB8AC3E}">
        <p14:creationId xmlns:p14="http://schemas.microsoft.com/office/powerpoint/2010/main" val="192684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 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Context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的相等就是不相等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8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35EBE-59A6-B5CF-FB0F-260542D3F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070D0D-E256-B5D8-10EF-292419FE2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5B40-403B-741B-45AD-AAED3B20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A2EF4-3B1F-D67D-6300-7E9E0B56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401241"/>
            <a:ext cx="13091160" cy="6203586"/>
          </a:xfrm>
          <a:prstGeom prst="rect">
            <a:avLst/>
          </a:prstGeom>
          <a:solidFill>
            <a:srgbClr val="F5F4F0"/>
          </a:solidFill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AD0457-BE0D-0927-B61A-9E33DA19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264" y="7042774"/>
            <a:ext cx="1255376" cy="5620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D01BE8-3AC8-4869-B039-FFC1CDDCC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071" y="1721917"/>
            <a:ext cx="2419688" cy="6287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AC544D-E72E-44AD-8248-A213B84C7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780" y="1845760"/>
            <a:ext cx="5620534" cy="5048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54EA63-B91E-4C2B-A09B-6E78DF861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563" y="1777488"/>
            <a:ext cx="733527" cy="457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16045A-844C-46EB-93A6-F07DDA869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309" y="1777488"/>
            <a:ext cx="1803785" cy="4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EF252-7FBB-C955-4522-160AD4C6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28C022-894F-4E51-93DA-4BFF6CE5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7C85C3-5804-C096-DB13-99E73E15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7FE496-6BD1-8810-83BF-10C902F9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52" y="1371417"/>
            <a:ext cx="12279204" cy="6117113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798AE7E-EF93-FC6B-FE1C-6A14FC09564C}"/>
              </a:ext>
            </a:extLst>
          </p:cNvPr>
          <p:cNvCxnSpPr>
            <a:cxnSpLocks/>
          </p:cNvCxnSpPr>
          <p:nvPr/>
        </p:nvCxnSpPr>
        <p:spPr>
          <a:xfrm>
            <a:off x="4728426" y="7191350"/>
            <a:ext cx="144578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10BB68-99AC-6377-2806-412D6695ED4C}"/>
              </a:ext>
            </a:extLst>
          </p:cNvPr>
          <p:cNvSpPr txBox="1"/>
          <p:nvPr/>
        </p:nvSpPr>
        <p:spPr>
          <a:xfrm>
            <a:off x="6174213" y="6858183"/>
            <a:ext cx="6421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 </a:t>
            </a:r>
            <a:r>
              <a:rPr lang="zh-TW" altLang="en-US" sz="2800" b="1" dirty="0">
                <a:solidFill>
                  <a:srgbClr val="FF0000"/>
                </a:solidFill>
              </a:rPr>
              <a:t>實際</a:t>
            </a:r>
            <a:r>
              <a:rPr lang="en-US" altLang="zh-TW" sz="2800" b="1" dirty="0">
                <a:solidFill>
                  <a:srgbClr val="FF0000"/>
                </a:solidFill>
              </a:rPr>
              <a:t>:</a:t>
            </a:r>
            <a:r>
              <a:rPr lang="zh-TW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</a:rPr>
              <a:t>/</a:t>
            </a:r>
            <a:r>
              <a:rPr lang="en-US" altLang="zh-TW" sz="2800" b="1" dirty="0" err="1">
                <a:solidFill>
                  <a:srgbClr val="FF0000"/>
                </a:solidFill>
              </a:rPr>
              <a:t>etc</a:t>
            </a:r>
            <a:r>
              <a:rPr lang="en-US" altLang="zh-TW" sz="2800" b="1" dirty="0">
                <a:solidFill>
                  <a:srgbClr val="FF0000"/>
                </a:solidFill>
              </a:rPr>
              <a:t>/passwd</a:t>
            </a:r>
          </a:p>
          <a:p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069135-6F6A-444D-B80B-C3B9987C90CD}"/>
              </a:ext>
            </a:extLst>
          </p:cNvPr>
          <p:cNvSpPr txBox="1"/>
          <p:nvPr/>
        </p:nvSpPr>
        <p:spPr>
          <a:xfrm>
            <a:off x="6277082" y="6411312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預期</a:t>
            </a:r>
            <a:r>
              <a:rPr lang="en-US" altLang="zh-TW" sz="2800" b="1" dirty="0">
                <a:solidFill>
                  <a:srgbClr val="FF0000"/>
                </a:solidFill>
              </a:rPr>
              <a:t>: uploads/</a:t>
            </a:r>
            <a:r>
              <a:rPr lang="en-US" altLang="zh-TW" sz="2800" b="1" dirty="0" err="1">
                <a:solidFill>
                  <a:srgbClr val="FF0000"/>
                </a:solidFill>
              </a:rPr>
              <a:t>user_files</a:t>
            </a:r>
            <a:r>
              <a:rPr lang="en-US" altLang="zh-TW" sz="2800" b="1" dirty="0">
                <a:solidFill>
                  <a:srgbClr val="FF0000"/>
                </a:solidFill>
              </a:rPr>
              <a:t>/</a:t>
            </a:r>
            <a:r>
              <a:rPr lang="en-US" altLang="zh-TW" sz="2800" b="1" dirty="0" err="1">
                <a:solidFill>
                  <a:srgbClr val="FF0000"/>
                </a:solidFill>
              </a:rPr>
              <a:t>etc</a:t>
            </a:r>
            <a:r>
              <a:rPr lang="en-US" altLang="zh-TW" sz="2800" b="1" dirty="0">
                <a:solidFill>
                  <a:srgbClr val="FF0000"/>
                </a:solidFill>
              </a:rPr>
              <a:t>/passwd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42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710C2-0447-8B10-28F1-FF048D03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14ACB5-B463-5F19-F00F-C483832CB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67360-00D4-4C85-AFFD-60F6E1FA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6C13D4-A574-4B9A-956D-95FC39075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3" y="1376984"/>
            <a:ext cx="13075585" cy="5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+mj-ea"/>
                <a:ea typeface="+mj-ea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</a:t>
            </a:r>
            <a:endParaRPr lang="en-US" altLang="zh-TW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  <a:endParaRPr lang="en-US" altLang="zh-TW" sz="4000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840" dirty="0">
              <a:solidFill>
                <a:schemeClr val="accent2">
                  <a:lumMod val="2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85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 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Context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的相等就是不相等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364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E68B-6E3E-5F35-3ABD-57830E0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AB7BEA7E-B5C7-DA8A-CC22-2843563B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1" y="1406400"/>
            <a:ext cx="13098780" cy="547724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D754237E-5645-AB24-3CC1-D9CE85E0D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7BFE5-1621-CE75-A3BD-1920E327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B683A3B-0AA1-8531-0826-F219B210B765}"/>
              </a:ext>
            </a:extLst>
          </p:cNvPr>
          <p:cNvCxnSpPr>
            <a:cxnSpLocks/>
          </p:cNvCxnSpPr>
          <p:nvPr/>
        </p:nvCxnSpPr>
        <p:spPr>
          <a:xfrm flipH="1">
            <a:off x="10464800" y="2357637"/>
            <a:ext cx="1045029" cy="20005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4EC133-3350-982F-AC8E-CAF99A974A5E}"/>
              </a:ext>
            </a:extLst>
          </p:cNvPr>
          <p:cNvSpPr txBox="1"/>
          <p:nvPr/>
        </p:nvSpPr>
        <p:spPr>
          <a:xfrm>
            <a:off x="10987314" y="1807836"/>
            <a:ext cx="275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從</a:t>
            </a:r>
            <a:r>
              <a:rPr lang="en-US" altLang="zh-TW" sz="2800" b="1" dirty="0">
                <a:solidFill>
                  <a:srgbClr val="FF0000"/>
                </a:solidFill>
              </a:rPr>
              <a:t>URL</a:t>
            </a:r>
            <a:r>
              <a:rPr lang="zh-TW" altLang="en-US" sz="2800" b="1" dirty="0">
                <a:solidFill>
                  <a:srgbClr val="FF0000"/>
                </a:solidFill>
              </a:rPr>
              <a:t>取得資訊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8B229D2-78A3-B50E-48A5-E39F7E34DFE0}"/>
              </a:ext>
            </a:extLst>
          </p:cNvPr>
          <p:cNvCxnSpPr>
            <a:cxnSpLocks/>
          </p:cNvCxnSpPr>
          <p:nvPr/>
        </p:nvCxnSpPr>
        <p:spPr>
          <a:xfrm flipH="1">
            <a:off x="6879771" y="4884821"/>
            <a:ext cx="87085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06057C-4836-5700-E329-9E64733B03C8}"/>
              </a:ext>
            </a:extLst>
          </p:cNvPr>
          <p:cNvSpPr txBox="1"/>
          <p:nvPr/>
        </p:nvSpPr>
        <p:spPr>
          <a:xfrm>
            <a:off x="7837169" y="4623211"/>
            <a:ext cx="467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直接展開到 </a:t>
            </a:r>
            <a:r>
              <a:rPr lang="en-US" altLang="zh-TW" sz="2800" b="1" dirty="0">
                <a:solidFill>
                  <a:srgbClr val="FF0000"/>
                </a:solidFill>
              </a:rPr>
              <a:t>component </a:t>
            </a:r>
            <a:r>
              <a:rPr lang="zh-TW" altLang="en-US" sz="2800" b="1" dirty="0">
                <a:solidFill>
                  <a:srgbClr val="FF0000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812885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0AA0-B78B-9F1E-103E-3A696F57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AEB8B1-1DF3-E19B-9BDD-58794AFBD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A45FA4-F125-86D2-D97B-C9940908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29B6F10-E871-9700-6E84-4A8003213D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175658" y="1349014"/>
            <a:ext cx="12291776" cy="6183058"/>
          </a:xfrm>
          <a:solidFill>
            <a:srgbClr val="F4F3EF"/>
          </a:solidFill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C1A2A4-D456-49FE-9EED-CBEC0B98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182" y="2590288"/>
            <a:ext cx="1803785" cy="4733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40A121-0803-4792-8007-06C124FC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67" y="5160927"/>
            <a:ext cx="990738" cy="4382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08B260-0267-421C-A542-D47081A7FC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90" r="64261" b="-1"/>
          <a:stretch/>
        </p:blipFill>
        <p:spPr>
          <a:xfrm>
            <a:off x="1464182" y="5089237"/>
            <a:ext cx="2008691" cy="581592"/>
          </a:xfrm>
          <a:prstGeom prst="rect">
            <a:avLst/>
          </a:prstGeom>
          <a:solidFill>
            <a:srgbClr val="F4F3EE"/>
          </a:solidFill>
        </p:spPr>
      </p:pic>
    </p:spTree>
    <p:extLst>
      <p:ext uri="{BB962C8B-B14F-4D97-AF65-F5344CB8AC3E}">
        <p14:creationId xmlns:p14="http://schemas.microsoft.com/office/powerpoint/2010/main" val="2829687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7D403-7CB2-7B5D-953F-FCB61425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F0768-7A88-B07A-3451-C8F5E1E3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C4D21F-768D-2298-3740-91979C10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 descr="一張含有 文字, 螢幕擷取畫面, 軟體, 電腦圖示 的圖片">
            <a:extLst>
              <a:ext uri="{FF2B5EF4-FFF2-40B4-BE49-F238E27FC236}">
                <a16:creationId xmlns:a16="http://schemas.microsoft.com/office/drawing/2014/main" id="{9338BF17-7F2B-856E-485B-187E788D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8" y="1369032"/>
            <a:ext cx="13029192" cy="6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7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710C2-0447-8B10-28F1-FF048D03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14ACB5-B463-5F19-F00F-C483832CB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67360-00D4-4C85-AFFD-60F6E1FA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27CB04-3210-43BE-85D1-BDAC5B6F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41" y="1907704"/>
            <a:ext cx="13048996" cy="445145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79A74B6-DBE2-4EF4-A5B5-8C7AF869B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41" y="1380824"/>
            <a:ext cx="13048996" cy="5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13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5278A-4E46-C361-2027-059E8E62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6052B3E-C438-1898-4195-89E0BA965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91C09F-2B82-DCF4-DBEE-49D1340C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">
            <a:extLst>
              <a:ext uri="{FF2B5EF4-FFF2-40B4-BE49-F238E27FC236}">
                <a16:creationId xmlns:a16="http://schemas.microsoft.com/office/drawing/2014/main" id="{1034392A-2D2C-53F7-12CC-C067B1A19C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063"/>
          <a:stretch/>
        </p:blipFill>
        <p:spPr>
          <a:xfrm>
            <a:off x="1502231" y="1389670"/>
            <a:ext cx="11691604" cy="64644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4E65341-7774-0D36-1677-BB0207254961}"/>
              </a:ext>
            </a:extLst>
          </p:cNvPr>
          <p:cNvSpPr txBox="1"/>
          <p:nvPr/>
        </p:nvSpPr>
        <p:spPr>
          <a:xfrm>
            <a:off x="10352314" y="2873829"/>
            <a:ext cx="1698172" cy="523220"/>
          </a:xfrm>
          <a:prstGeom prst="rect">
            <a:avLst/>
          </a:prstGeom>
          <a:solidFill>
            <a:srgbClr val="F4F3EF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7D070F"/>
                </a:solidFill>
                <a:latin typeface="+mn-ea"/>
              </a:rPr>
              <a:t>帳號奪取</a:t>
            </a:r>
          </a:p>
        </p:txBody>
      </p:sp>
    </p:spTree>
    <p:extLst>
      <p:ext uri="{BB962C8B-B14F-4D97-AF65-F5344CB8AC3E}">
        <p14:creationId xmlns:p14="http://schemas.microsoft.com/office/powerpoint/2010/main" val="347375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198D6-FBE5-C75B-0A5C-15997221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AAD664E-D941-D54B-BB03-A9AC60FE4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MSSQL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常見漏洞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B35C53-08B0-134B-A3B0-F68A85F7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30C6FE8-8959-A5D8-1C1E-47EA611446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80458" y="1374273"/>
            <a:ext cx="11623432" cy="6274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067264-650E-4320-8F54-19464841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7415" y="7001695"/>
            <a:ext cx="107647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6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2F7BF9-E3BA-4ED5-9D68-488B0C01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50148D-224E-4596-B15E-80E65604F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0" y="4802909"/>
            <a:ext cx="6509289" cy="24568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C9035FB-3A29-45FF-8E0C-961A7039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1" y="5336480"/>
            <a:ext cx="6509289" cy="181922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631BC4-8E13-4E0E-B46B-B866BE9E4BEE}"/>
              </a:ext>
            </a:extLst>
          </p:cNvPr>
          <p:cNvSpPr txBox="1"/>
          <p:nvPr/>
        </p:nvSpPr>
        <p:spPr>
          <a:xfrm>
            <a:off x="1202223" y="5209464"/>
            <a:ext cx="12208977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Node.js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〝admin”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不在黑名單中，檢查通過。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SELECT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 *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FROM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users WHERE username = ‵admin ′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查詢時，資料庫卻找到真正的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admin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帳號。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導致應用程式邏輯混亂，可能在後續操作中錯誤地修改了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admin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zh-TW" altLang="en-US" sz="2000" dirty="0">
              <a:solidFill>
                <a:schemeClr val="tx2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EA7645-625F-4E22-958A-E48745342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0" y="1480451"/>
            <a:ext cx="12453390" cy="316794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B18327F-75CB-4538-AA51-805B17A1E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23" y="1656343"/>
            <a:ext cx="11972657" cy="29991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82CD7A5-A02E-4678-946B-2F24245AE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847" y="4838683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 descr="一張含有 文字, 螢幕擷取畫面, 陳列, 軟體 的圖片">
            <a:extLst>
              <a:ext uri="{FF2B5EF4-FFF2-40B4-BE49-F238E27FC236}">
                <a16:creationId xmlns:a16="http://schemas.microsoft.com/office/drawing/2014/main" id="{5F850BA4-FADD-508D-1788-6FCF0A1B9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32" y="1420207"/>
            <a:ext cx="13728092" cy="64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2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2F7BF9-E3BA-4ED5-9D68-488B0C01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50148D-224E-4596-B15E-80E65604F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0" y="4802909"/>
            <a:ext cx="6509289" cy="24568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C9035FB-3A29-45FF-8E0C-961A7039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1" y="5336480"/>
            <a:ext cx="6509289" cy="181922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7EA7645-625F-4E22-958A-E48745342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0" y="1480451"/>
            <a:ext cx="12453390" cy="31679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E7D031-0CB1-43B7-9BE9-673166460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043" y="1700478"/>
            <a:ext cx="2213383" cy="5790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A127A7-4A2C-46DD-B1E0-B97B58B7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11" y="4802910"/>
            <a:ext cx="6509289" cy="222812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CA876D-31DA-434D-AA45-A2BE1EFEC7D6}"/>
              </a:ext>
            </a:extLst>
          </p:cNvPr>
          <p:cNvSpPr txBox="1"/>
          <p:nvPr/>
        </p:nvSpPr>
        <p:spPr>
          <a:xfrm>
            <a:off x="1202222" y="2383640"/>
            <a:ext cx="122366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應用層</a:t>
            </a:r>
            <a:endParaRPr lang="en-US" altLang="zh-TW" sz="3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任何資料庫操作前，務必對輸入執行</a:t>
            </a: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.trim()</a:t>
            </a:r>
          </a:p>
          <a:p>
            <a:pPr marL="0" indent="0">
              <a:buNone/>
            </a:pPr>
            <a:endParaRPr lang="en-US" altLang="zh-TW" sz="3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scadia Mono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資料庫層</a:t>
            </a:r>
            <a:r>
              <a:rPr lang="en-US" altLang="zh-TW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(</a:t>
            </a: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若需區分</a:t>
            </a:r>
            <a:r>
              <a:rPr lang="en-US" altLang="zh-TW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WHERE</a:t>
            </a:r>
            <a:r>
              <a:rPr lang="zh-TW" altLang="en-US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username = @u AND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DATALENGTH(username) = DATALENGTH(@u)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EF349C-7528-44DC-8BF6-670560B4851C}"/>
              </a:ext>
            </a:extLst>
          </p:cNvPr>
          <p:cNvSpPr/>
          <p:nvPr/>
        </p:nvSpPr>
        <p:spPr>
          <a:xfrm>
            <a:off x="7772832" y="2962206"/>
            <a:ext cx="1685204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4FACD8-2735-4111-B11A-83D331BAA70A}"/>
              </a:ext>
            </a:extLst>
          </p:cNvPr>
          <p:cNvSpPr/>
          <p:nvPr/>
        </p:nvSpPr>
        <p:spPr>
          <a:xfrm>
            <a:off x="1202221" y="4851904"/>
            <a:ext cx="2473851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27F4F-91BA-4A55-AABC-8DBD4533628E}"/>
              </a:ext>
            </a:extLst>
          </p:cNvPr>
          <p:cNvSpPr/>
          <p:nvPr/>
        </p:nvSpPr>
        <p:spPr>
          <a:xfrm>
            <a:off x="6716828" y="4877147"/>
            <a:ext cx="2473851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31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將使用者輸入轉為小寫</a:t>
            </a:r>
          </a:p>
        </p:txBody>
      </p:sp>
    </p:spTree>
    <p:extLst>
      <p:ext uri="{BB962C8B-B14F-4D97-AF65-F5344CB8AC3E}">
        <p14:creationId xmlns:p14="http://schemas.microsoft.com/office/powerpoint/2010/main" val="4180734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2B97B8-555D-4F10-AE98-D2E24828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7" y="1386157"/>
            <a:ext cx="13011932" cy="620336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推疊查詢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D6BAAB-E447-4E4F-A45D-384FF46D1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41" y="1389180"/>
            <a:ext cx="10993968" cy="20321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02872F-CE7E-47EC-8261-FD9F1F0DB1D1}"/>
              </a:ext>
            </a:extLst>
          </p:cNvPr>
          <p:cNvSpPr txBox="1"/>
          <p:nvPr/>
        </p:nvSpPr>
        <p:spPr>
          <a:xfrm>
            <a:off x="1327341" y="2012164"/>
            <a:ext cx="11465023" cy="830997"/>
          </a:xfrm>
          <a:prstGeom prst="rect">
            <a:avLst/>
          </a:prstGeom>
          <a:solidFill>
            <a:srgbClr val="FAF5EF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與預設的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MySQL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不同，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MSSQL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的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T-SQL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原生支援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Stacked Queries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堆疊查詢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只要用分號；隔開，一次請求就能執行多條指令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B5370C-348E-49DB-97A0-68169E924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341" y="1521296"/>
            <a:ext cx="1526695" cy="4705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B1109-246E-4F32-B9A2-170435E9F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47" y="3792257"/>
            <a:ext cx="7168680" cy="369627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811A054-B75E-446F-A5C5-96DB81E84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474" y="4130080"/>
            <a:ext cx="6080595" cy="26908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2439DE2-5D12-45E5-B0FB-7124D3C75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2589" y="3334029"/>
            <a:ext cx="6080594" cy="415450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DC8ED4D-4FC2-4758-8AE6-4C1B90345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9339" y="4044272"/>
            <a:ext cx="5973461" cy="16360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08C4F6E-E4A9-41E7-9333-A49D07013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4593" y="4061360"/>
            <a:ext cx="1895740" cy="58110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66BBF88-AF41-441E-ADB1-0DD8D38FD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7341" y="4111287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9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DE702-5CAE-2999-98C5-6D36833C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77C0DBD-C337-3146-B5AD-55B3C3772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推疊查詢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字串串接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325F38-57A6-5A9C-0950-40CE64EC8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A208842-185B-0338-FACE-3B25C6C3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56" y="1391915"/>
            <a:ext cx="12987297" cy="452479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86EE2D1-F039-E4C5-F67B-091D203A2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5" y="6248171"/>
            <a:ext cx="10467393" cy="133597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B444A3C3-4987-DB48-931D-2086793B4B3E}"/>
              </a:ext>
            </a:extLst>
          </p:cNvPr>
          <p:cNvSpPr/>
          <p:nvPr/>
        </p:nvSpPr>
        <p:spPr>
          <a:xfrm>
            <a:off x="10502153" y="3012141"/>
            <a:ext cx="1842247" cy="443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9C37A8-2D64-C3BB-83AB-07681E1C2254}"/>
              </a:ext>
            </a:extLst>
          </p:cNvPr>
          <p:cNvSpPr/>
          <p:nvPr/>
        </p:nvSpPr>
        <p:spPr>
          <a:xfrm>
            <a:off x="6394076" y="6472403"/>
            <a:ext cx="4417359" cy="443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01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5E72C-0199-0AAD-F5C3-380FF932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281D53-BADD-A055-348F-D2C93A24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18"/>
          <a:stretch/>
        </p:blipFill>
        <p:spPr>
          <a:xfrm>
            <a:off x="738713" y="1367231"/>
            <a:ext cx="13078953" cy="4952887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E8F1BB67-9750-3929-2B03-1BDEE2C539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推疊查詢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參數化查詢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035A06-6410-36B3-04AE-FD01C99A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0008C28-F3B3-B3B0-6837-9A1D43B1E2B1}"/>
              </a:ext>
            </a:extLst>
          </p:cNvPr>
          <p:cNvSpPr/>
          <p:nvPr/>
        </p:nvSpPr>
        <p:spPr>
          <a:xfrm>
            <a:off x="10757648" y="4410635"/>
            <a:ext cx="2339787" cy="59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62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詳細錯誤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A352FB-1C5E-4310-B086-91AFCC65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2" y="1383586"/>
            <a:ext cx="12998738" cy="60001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5C6E0B-A191-4F72-B35E-A990D3971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027" y="1383586"/>
            <a:ext cx="5700943" cy="60001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8EF2C0-E313-4AD2-A8AC-8B0A79A1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701" y="2930706"/>
            <a:ext cx="6476990" cy="13051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A710BC-6DC4-458D-A86C-247892D267CE}"/>
              </a:ext>
            </a:extLst>
          </p:cNvPr>
          <p:cNvSpPr txBox="1"/>
          <p:nvPr/>
        </p:nvSpPr>
        <p:spPr>
          <a:xfrm>
            <a:off x="8012127" y="3981773"/>
            <a:ext cx="58174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endParaRPr lang="zh-TW" altLang="en-US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Production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環境:攔截所有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DB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錯誤，只回傳通用的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〝 internal Sever Error”。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Stored Procedures: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使用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‵BEGIN TRY… END CATCH’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捕捉錯誤。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50153C-F86F-4679-800B-55AC05D6F5CE}"/>
              </a:ext>
            </a:extLst>
          </p:cNvPr>
          <p:cNvSpPr txBox="1"/>
          <p:nvPr/>
        </p:nvSpPr>
        <p:spPr>
          <a:xfrm>
            <a:off x="1467966" y="2107556"/>
            <a:ext cx="11850870" cy="954107"/>
          </a:xfrm>
          <a:prstGeom prst="rect">
            <a:avLst/>
          </a:prstGeom>
          <a:solidFill>
            <a:srgbClr val="FAF5EF"/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+mn-ea"/>
              </a:rPr>
              <a:t>當</a:t>
            </a:r>
            <a:r>
              <a:rPr lang="zh-TW" altLang="en-US" sz="28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MSSQL</a:t>
            </a:r>
            <a:r>
              <a:rPr lang="zh-TW" altLang="en-US" sz="2800" dirty="0">
                <a:solidFill>
                  <a:schemeClr val="tx2"/>
                </a:solidFill>
                <a:latin typeface="+mn-ea"/>
              </a:rPr>
              <a:t>進行資料型別轉換失敗時，為了方便偵錯，回傳的錯誤訊息會包含「導致錯誤的那個值」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9014CCF-F7CF-4381-AF75-526555564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91" y="4158841"/>
            <a:ext cx="1859993" cy="54971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54C87C4-F0FF-4FEA-897B-59B2CEB5B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01" y="1652207"/>
            <a:ext cx="1526695" cy="47055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5E6E2AE-E04F-440B-A6A7-D1C268E4A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265" y="4130750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詳細錯誤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A1466B-FBCF-AB8F-CAFB-D85AA206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7" y="1344706"/>
            <a:ext cx="13059018" cy="59570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581815-C918-746C-E80C-F28C95C5680D}"/>
              </a:ext>
            </a:extLst>
          </p:cNvPr>
          <p:cNvSpPr/>
          <p:nvPr/>
        </p:nvSpPr>
        <p:spPr>
          <a:xfrm>
            <a:off x="3012141" y="4961965"/>
            <a:ext cx="3079377" cy="376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11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D857240-E6F3-432B-82BF-131C3C7B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隱式轉型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CA46D43-FF8A-4996-8857-9E4F9CE98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468" y="1395032"/>
            <a:ext cx="7601004" cy="60931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D279B0-AB8B-4FE9-B077-3EAE3E9E8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4" b="35043"/>
          <a:stretch/>
        </p:blipFill>
        <p:spPr>
          <a:xfrm>
            <a:off x="902283" y="1476288"/>
            <a:ext cx="6412915" cy="16751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E5031E-0B29-4ABA-BCF0-E497CB987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28" y="4211473"/>
            <a:ext cx="5621541" cy="327705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AC1A229-4C7F-41D0-AE23-08FEE22DF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824" y="4211318"/>
            <a:ext cx="6573277" cy="327705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3C1F8F3-90E2-46EE-B3B5-B55EA129B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8" y="4283882"/>
            <a:ext cx="1876201" cy="50055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B913581-ED1F-4919-85BC-1226F0BC0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16" y="3133538"/>
            <a:ext cx="7601004" cy="11440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8F681E-2AAE-41D7-89F1-E09EB72DF67C}"/>
              </a:ext>
            </a:extLst>
          </p:cNvPr>
          <p:cNvSpPr txBox="1"/>
          <p:nvPr/>
        </p:nvSpPr>
        <p:spPr>
          <a:xfrm>
            <a:off x="940456" y="3182553"/>
            <a:ext cx="12749063" cy="830997"/>
          </a:xfrm>
          <a:prstGeom prst="rect">
            <a:avLst/>
          </a:prstGeom>
          <a:solidFill>
            <a:srgbClr val="FAF5EF"/>
          </a:solidFill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當 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 varchar_column = int_value</a:t>
            </a:r>
            <a:r>
              <a:rPr lang="zh-TW" altLang="en-US" sz="2400" dirty="0">
                <a:solidFill>
                  <a:schemeClr val="tx2"/>
                </a:solidFill>
              </a:rPr>
              <a:t>時，資料庫會試圖將資料表中每一行的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varchar_column </a:t>
            </a:r>
            <a:r>
              <a:rPr lang="zh-TW" altLang="en-US" sz="2400" dirty="0">
                <a:solidFill>
                  <a:schemeClr val="tx2"/>
                </a:solidFill>
              </a:rPr>
              <a:t>都轉成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zh-TW" altLang="en-US" sz="2400" dirty="0">
                <a:solidFill>
                  <a:schemeClr val="tx2"/>
                </a:solidFill>
              </a:rPr>
              <a:t>來比對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A37765-F97D-499D-B1E9-99EFB1604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559" y="4254383"/>
            <a:ext cx="3282023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1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EECD8-EC2A-382A-90DD-60E6B2CF6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8BA563-079D-936B-B2D5-7CBEAEE55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隱式轉型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680044-4E64-073B-EB1F-CF96BD36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1D49FB-CBF7-5CC9-B12B-4029C089F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76" y="1395341"/>
            <a:ext cx="13003031" cy="630982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B82244B-9E3A-BE9B-B7E3-598E8F6723C7}"/>
              </a:ext>
            </a:extLst>
          </p:cNvPr>
          <p:cNvSpPr/>
          <p:nvPr/>
        </p:nvSpPr>
        <p:spPr>
          <a:xfrm>
            <a:off x="1676400" y="2021840"/>
            <a:ext cx="3881120" cy="149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41F9EB-F9EA-CC56-7733-311226CCED08}"/>
              </a:ext>
            </a:extLst>
          </p:cNvPr>
          <p:cNvSpPr/>
          <p:nvPr/>
        </p:nvSpPr>
        <p:spPr>
          <a:xfrm>
            <a:off x="2997200" y="5673566"/>
            <a:ext cx="690880" cy="219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6A9B4B-6FDA-0F88-CE0E-4ECAB042234D}"/>
              </a:ext>
            </a:extLst>
          </p:cNvPr>
          <p:cNvSpPr/>
          <p:nvPr/>
        </p:nvSpPr>
        <p:spPr>
          <a:xfrm>
            <a:off x="1168400" y="7132320"/>
            <a:ext cx="3637280" cy="356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786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7136D-4676-A620-F087-0173EE1F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979FF87-FFE1-BC83-27D7-EE574117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1" y="1389182"/>
            <a:ext cx="13774615" cy="528711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76B17695-398F-7B9E-3CCB-3BD6AF087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隱式轉型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CC1EFC-1837-298E-3866-638C6C5DE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A6660E7-2E3E-8B3F-B149-D3FAB5496600}"/>
              </a:ext>
            </a:extLst>
          </p:cNvPr>
          <p:cNvSpPr/>
          <p:nvPr/>
        </p:nvSpPr>
        <p:spPr>
          <a:xfrm>
            <a:off x="4876800" y="2836985"/>
            <a:ext cx="68072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8FEB9B-C6F2-6E9E-8755-F630B19B6756}"/>
              </a:ext>
            </a:extLst>
          </p:cNvPr>
          <p:cNvSpPr/>
          <p:nvPr/>
        </p:nvSpPr>
        <p:spPr>
          <a:xfrm>
            <a:off x="2997199" y="5020976"/>
            <a:ext cx="801077" cy="219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37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CF86E-90FC-414F-222B-F5A41301A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DD4746-FB8F-2A98-9B7B-DCAE1719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1" y="1461717"/>
            <a:ext cx="13994178" cy="530616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73E563EA-3D00-87A8-643C-55DE43115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隱式轉型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6F83F7-096F-7C59-A16B-7E0CCEADC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D20FE-1FB1-92A2-AD72-2D315070BFCB}"/>
              </a:ext>
            </a:extLst>
          </p:cNvPr>
          <p:cNvSpPr/>
          <p:nvPr/>
        </p:nvSpPr>
        <p:spPr>
          <a:xfrm>
            <a:off x="4805680" y="2930768"/>
            <a:ext cx="481428" cy="25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3C65CF-F9C6-52EA-7D6E-64980E73DF8A}"/>
              </a:ext>
            </a:extLst>
          </p:cNvPr>
          <p:cNvSpPr/>
          <p:nvPr/>
        </p:nvSpPr>
        <p:spPr>
          <a:xfrm>
            <a:off x="2997199" y="5110859"/>
            <a:ext cx="1152769" cy="219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237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5E91E-8F8B-BC8B-2650-30A4A2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FD63F8-DE85-2835-1834-2918F1E7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85D21D-166B-5C9B-93E2-79336ADE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91E0C2-6B38-4134-76CB-AD8F4F07E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57" y="1384889"/>
            <a:ext cx="12815285" cy="60466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5931DD-4FB9-475D-BEAF-AF036AFE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8" y="1384888"/>
            <a:ext cx="13124873" cy="61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6851E2A-1442-399C-F5AF-BF407FE7FD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357360" y="4114800"/>
            <a:ext cx="1873191" cy="12760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將使用者輸入轉為小寫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FC00A7-C036-FE40-1670-C4EE0F34A651}"/>
              </a:ext>
            </a:extLst>
          </p:cNvPr>
          <p:cNvSpPr txBox="1"/>
          <p:nvPr/>
        </p:nvSpPr>
        <p:spPr>
          <a:xfrm>
            <a:off x="11230551" y="4042348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從資料庫尋找使用者</a:t>
            </a:r>
          </a:p>
        </p:txBody>
      </p:sp>
    </p:spTree>
    <p:extLst>
      <p:ext uri="{BB962C8B-B14F-4D97-AF65-F5344CB8AC3E}">
        <p14:creationId xmlns:p14="http://schemas.microsoft.com/office/powerpoint/2010/main" val="3611659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AEC33-2892-AB61-8176-35CAA515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3911FE2-C497-7B51-5EA3-A6529E2B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284B41-AAD5-1561-2B78-F6D3F3B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A57FE2-14D9-7C94-4415-83A84AFA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69" y="1369772"/>
            <a:ext cx="11682661" cy="65068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DF85B5-9D98-4312-97AE-D8B3CBE2F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055" y="7287485"/>
            <a:ext cx="107647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00A1780-A97B-9404-53CA-023D61AE28B0}"/>
              </a:ext>
            </a:extLst>
          </p:cNvPr>
          <p:cNvCxnSpPr>
            <a:cxnSpLocks/>
          </p:cNvCxnSpPr>
          <p:nvPr/>
        </p:nvCxnSpPr>
        <p:spPr>
          <a:xfrm flipH="1">
            <a:off x="6598920" y="4571998"/>
            <a:ext cx="382524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6851E2A-1442-399C-F5AF-BF407FE7FD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357360" y="4114800"/>
            <a:ext cx="1873191" cy="12760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將使用者輸入轉為小寫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FC00A7-C036-FE40-1670-C4EE0F34A651}"/>
              </a:ext>
            </a:extLst>
          </p:cNvPr>
          <p:cNvSpPr txBox="1"/>
          <p:nvPr/>
        </p:nvSpPr>
        <p:spPr>
          <a:xfrm>
            <a:off x="11230551" y="4042348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從資料庫尋找使用者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2B421A-0A60-7450-B333-117BE282DBF2}"/>
              </a:ext>
            </a:extLst>
          </p:cNvPr>
          <p:cNvSpPr txBox="1"/>
          <p:nvPr/>
        </p:nvSpPr>
        <p:spPr>
          <a:xfrm>
            <a:off x="10521032" y="4394803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寄送重設連結</a:t>
            </a:r>
          </a:p>
        </p:txBody>
      </p:sp>
    </p:spTree>
    <p:extLst>
      <p:ext uri="{BB962C8B-B14F-4D97-AF65-F5344CB8AC3E}">
        <p14:creationId xmlns:p14="http://schemas.microsoft.com/office/powerpoint/2010/main" val="143272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E35F5-B126-1331-91C0-37F51B43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C6A830C-AAD7-2D85-6B88-D96097F0F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C5D8F-867D-85B8-F7BB-2BA2EC1B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6751EB-EDEB-A28C-8278-E0EDAAF2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61" y="1397376"/>
            <a:ext cx="12949677" cy="6164177"/>
          </a:xfrm>
          <a:prstGeom prst="rect">
            <a:avLst/>
          </a:prstGeom>
          <a:solidFill>
            <a:srgbClr val="F4F3EF"/>
          </a:solidFill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536ACBA-73F2-64F8-B61F-C57B685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128" y="1966250"/>
            <a:ext cx="6817910" cy="51531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7DEC260-37F8-439E-6B99-03FFCBD30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5878" y="7144129"/>
            <a:ext cx="1324160" cy="40010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0C28F5-2F79-9B9A-028B-410FD2FE26BD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</a:rPr>
              <a:t>Collation Implementation Types</a:t>
            </a:r>
          </a:p>
          <a:p>
            <a:endParaRPr lang="zh-TW" alt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4C5DBB-C867-431F-A82C-45135DBF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96" y="1991853"/>
            <a:ext cx="1600586" cy="4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1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255B4-8DCE-35E8-C873-3EBB95C0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1181627-D319-1C27-BF50-6A2E6AAAE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0F517A-D35E-F234-7C28-89C6E4E1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C58C030-BA87-A7A3-7B1B-5BB407910A04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Collation Implementation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49803B-D6FB-5069-6483-AEDC9E377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32" y="1399796"/>
            <a:ext cx="9229908" cy="619675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07B3320-E1C5-C035-56AC-91072CE5B439}"/>
              </a:ext>
            </a:extLst>
          </p:cNvPr>
          <p:cNvSpPr/>
          <p:nvPr/>
        </p:nvSpPr>
        <p:spPr>
          <a:xfrm>
            <a:off x="3428162" y="5097473"/>
            <a:ext cx="1575638" cy="63890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700FC3-87E1-838E-859B-BE4C8CC9A862}"/>
              </a:ext>
            </a:extLst>
          </p:cNvPr>
          <p:cNvSpPr/>
          <p:nvPr/>
        </p:nvSpPr>
        <p:spPr>
          <a:xfrm>
            <a:off x="4788875" y="2298686"/>
            <a:ext cx="1873181" cy="29755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24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B91A2-A2AA-8404-1EF9-2CC20A1E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F8C4974-8223-BDD4-2D42-8CA699CCA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43CF2D-0709-1E42-649D-B9F1FDBE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13D34BC-77A0-27BE-1991-20B9EC254FC6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Collation Implementation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654AF9-9B13-B0C3-8948-45F85595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32" y="1399796"/>
            <a:ext cx="9229908" cy="619675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028552-DE78-D0BB-4101-787DF2CEBBF7}"/>
              </a:ext>
            </a:extLst>
          </p:cNvPr>
          <p:cNvSpPr/>
          <p:nvPr/>
        </p:nvSpPr>
        <p:spPr>
          <a:xfrm>
            <a:off x="3428162" y="5097473"/>
            <a:ext cx="1575638" cy="63890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8C1A18-F76B-F100-19C2-3958F9607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915" y="3242842"/>
            <a:ext cx="6957857" cy="2651771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FD8846-1608-9953-4FD8-0776A062A4DF}"/>
              </a:ext>
            </a:extLst>
          </p:cNvPr>
          <p:cNvCxnSpPr>
            <a:cxnSpLocks/>
          </p:cNvCxnSpPr>
          <p:nvPr/>
        </p:nvCxnSpPr>
        <p:spPr>
          <a:xfrm flipV="1">
            <a:off x="5249820" y="5097473"/>
            <a:ext cx="1915066" cy="31945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DDF3C1E-BE20-7441-620E-7391138C2348}"/>
              </a:ext>
            </a:extLst>
          </p:cNvPr>
          <p:cNvSpPr/>
          <p:nvPr/>
        </p:nvSpPr>
        <p:spPr>
          <a:xfrm>
            <a:off x="4757002" y="2290284"/>
            <a:ext cx="1915066" cy="31945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85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3508</Words>
  <Application>Microsoft Office PowerPoint</Application>
  <PresentationFormat>自訂</PresentationFormat>
  <Paragraphs>305</Paragraphs>
  <Slides>50</Slides>
  <Notes>50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62" baseType="lpstr">
      <vt:lpstr>Microsoft JhengHei Light</vt:lpstr>
      <vt:lpstr>微軟正黑體</vt:lpstr>
      <vt:lpstr>標楷體</vt:lpstr>
      <vt:lpstr>Aptos</vt:lpstr>
      <vt:lpstr>Arial</vt:lpstr>
      <vt:lpstr>Assistant Light</vt:lpstr>
      <vt:lpstr>Calibri</vt:lpstr>
      <vt:lpstr>Cascadia Code</vt:lpstr>
      <vt:lpstr>Nunito Sans</vt:lpstr>
      <vt:lpstr>Wingdings</vt:lpstr>
      <vt:lpstr>Office Theme</vt:lpstr>
      <vt:lpstr>Marketing Newsletter</vt:lpstr>
      <vt:lpstr>PowerPoint 簡報</vt:lpstr>
      <vt:lpstr>漏洞的三種來源</vt:lpstr>
      <vt:lpstr>開發時常忽略的漏洞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開發時常忽略的漏洞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開發時常忽略的漏洞</vt:lpstr>
      <vt:lpstr>Clean 不代表乾淨，Join 不保證安全</vt:lpstr>
      <vt:lpstr>Clean 不代表乾淨，Join 不保證安全</vt:lpstr>
      <vt:lpstr>Clean 不代表乾淨，Join 不保證安全</vt:lpstr>
      <vt:lpstr>開發時常忽略的漏洞</vt:lpstr>
      <vt:lpstr>絕對不要把使用者的輸入照單全收</vt:lpstr>
      <vt:lpstr>絕對不要把使用者的輸入照單全收</vt:lpstr>
      <vt:lpstr>絕對不要把使用者的輸入照單全收</vt:lpstr>
      <vt:lpstr>絕對不要把使用者的輸入照單全收</vt:lpstr>
      <vt:lpstr>總結</vt:lpstr>
      <vt:lpstr>MSSQL 常見漏洞</vt:lpstr>
      <vt:lpstr>字尾空白</vt:lpstr>
      <vt:lpstr>字尾空白</vt:lpstr>
      <vt:lpstr>字尾空白</vt:lpstr>
      <vt:lpstr>推疊查詢</vt:lpstr>
      <vt:lpstr>推疊查詢-字串串接</vt:lpstr>
      <vt:lpstr>推疊查詢-參數化查詢</vt:lpstr>
      <vt:lpstr>詳細錯誤</vt:lpstr>
      <vt:lpstr>詳細錯誤</vt:lpstr>
      <vt:lpstr>隱式轉型</vt:lpstr>
      <vt:lpstr>隱式轉型</vt:lpstr>
      <vt:lpstr>隱式轉型</vt:lpstr>
      <vt:lpstr>隱式轉型</vt:lpstr>
      <vt:lpstr>總結</vt:lpstr>
      <vt:lpstr>總結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Neil_yang(GLTTCL-楊祖豪)</cp:lastModifiedBy>
  <cp:revision>91</cp:revision>
  <dcterms:created xsi:type="dcterms:W3CDTF">2013-01-27T09:14:16Z</dcterms:created>
  <dcterms:modified xsi:type="dcterms:W3CDTF">2026-01-02T06:33:14Z</dcterms:modified>
  <cp:category/>
</cp:coreProperties>
</file>